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9" r:id="rId3"/>
    <p:sldId id="268" r:id="rId4"/>
    <p:sldId id="270" r:id="rId5"/>
    <p:sldId id="267" r:id="rId6"/>
    <p:sldId id="257" r:id="rId7"/>
    <p:sldId id="266" r:id="rId8"/>
    <p:sldId id="258" r:id="rId9"/>
    <p:sldId id="274" r:id="rId10"/>
    <p:sldId id="275" r:id="rId11"/>
    <p:sldId id="276" r:id="rId12"/>
    <p:sldId id="259" r:id="rId13"/>
    <p:sldId id="265" r:id="rId14"/>
    <p:sldId id="277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478A"/>
    <a:srgbClr val="7AA828"/>
    <a:srgbClr val="D8FC88"/>
    <a:srgbClr val="E2D2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64A939D-F085-5206-3666-F8DED194615F}" v="95" dt="2026-01-30T10:26:41.408"/>
    <p1510:client id="{0C701FB1-D35C-65C3-7440-1C709EB63223}" v="1636" dt="2026-01-29T21:22:37.553"/>
    <p1510:client id="{35FA21EB-D760-70E5-1110-BE802869963E}" v="150" dt="2026-01-30T09:48:02.516"/>
    <p1510:client id="{38DB4B91-28C8-29CC-7B64-DF31D06062AB}" v="6" dt="2026-01-29T16:46:21.517"/>
    <p1510:client id="{55B99B11-0CDA-4590-9732-0BB87ABA74F3}" v="2204" dt="2026-01-30T10:40:03.198"/>
    <p1510:client id="{60756B41-58B4-0054-8AF6-A8BEF860F15C}" v="272" dt="2026-01-30T10:12:35.687"/>
    <p1510:client id="{7EF3BE8F-7DE8-CD8F-0C13-C53096F82252}" v="2" dt="2026-01-30T01:28:00.182"/>
    <p1510:client id="{C449DEE5-CC09-9DBC-827C-5C61073E478A}" v="130" dt="2026-01-30T09:49:08.433"/>
    <p1510:client id="{CFC8CD10-45A5-B043-8EB2-D941A4DF69CF}" v="785" dt="2026-01-30T10:14:31.88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B088A-BB29-0BCB-4D44-FABB5A80A1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5C6A37-1897-EBDC-4229-A33E0A3F50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EE95CE-15B9-736E-4A8C-28570A7A79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5A282-7E0E-4CBA-8CAC-F559545B12D2}" type="datetimeFigureOut">
              <a:rPr lang="en-GB" smtClean="0"/>
              <a:t>27/01/2026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EBE2B1-A38A-F163-D638-8315F9FDBB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82D52B-7C96-0534-A6B3-AAAF11DA1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FF93D0-51F0-4E85-81F1-D0C166B299B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35365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13D7CA-A1AD-B8AD-4FA5-C5EDC5145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0F845E4-035C-11EE-08FB-C77F19BDDD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E3DEEA-CFA0-BAB2-0C6F-CB7224EF7D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5A282-7E0E-4CBA-8CAC-F559545B12D2}" type="datetimeFigureOut">
              <a:rPr lang="en-GB" smtClean="0"/>
              <a:t>27/01/2026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C9C0FB-896D-C261-DE8D-FC7682D3F8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6EA00E-5E1E-7A23-B4D6-41597A1E48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FF93D0-51F0-4E85-81F1-D0C166B299B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99029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2DC77BA-F2C7-B789-92A0-FC4EAC0D54E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73D50C1-5B35-EE89-6A6F-A99C3986FE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346190-9F80-EE26-716E-B446B82584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5A282-7E0E-4CBA-8CAC-F559545B12D2}" type="datetimeFigureOut">
              <a:rPr lang="en-GB" smtClean="0"/>
              <a:t>27/01/2026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EEECA5-FC02-65F4-C973-7ADC614EEE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14FD13-0F04-5B79-137A-8E13B40F5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FF93D0-51F0-4E85-81F1-D0C166B299B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07483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700697-1298-2982-482D-EA11A948C7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4BB682-173C-9C72-756C-46BB9B12D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6DEF3D-5628-17F0-C909-47CE4F7789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5A282-7E0E-4CBA-8CAC-F559545B12D2}" type="datetimeFigureOut">
              <a:rPr lang="en-GB" smtClean="0"/>
              <a:t>27/01/2026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AE1BE7-2674-0B9C-4FC5-3C087F06B0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FEDE1C-235A-E748-FF26-770998F06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FF93D0-51F0-4E85-81F1-D0C166B299B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94316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3B0876-185E-2C02-57BC-0C4A9E239F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8BF951-2CF4-FBEE-0A0E-89D5EEA677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0E9738-5AA6-20C1-85B3-0D41045A18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5A282-7E0E-4CBA-8CAC-F559545B12D2}" type="datetimeFigureOut">
              <a:rPr lang="en-GB" smtClean="0"/>
              <a:t>27/01/2026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DBF443-10F2-4BE5-67C2-1FA65F8B1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1155E3-95A3-B37C-886F-10AD7431E7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FF93D0-51F0-4E85-81F1-D0C166B299B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52985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D921CE-AFBB-E50B-E9C7-C0E825701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18DA9A-D321-9B9A-8DBC-76D68634D8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F225BF-2E9D-E088-0F84-CEBC90803C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2482BD-9D5F-3371-0162-4F0ECD9109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5A282-7E0E-4CBA-8CAC-F559545B12D2}" type="datetimeFigureOut">
              <a:rPr lang="en-GB" smtClean="0"/>
              <a:t>27/01/2026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841180-1C91-D0D2-302D-B8697E5C18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DC11B0-1B29-5D12-9110-03C5D78068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FF93D0-51F0-4E85-81F1-D0C166B299B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22098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914828-23BC-2ECF-7C8E-6C8DBD85D7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AE2610-9437-789C-6D4A-0417D3FA29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6BD944-7134-2DAE-859B-D56D1B4581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57FC6C-1E36-DF64-0D94-2C5FDDCC8F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9A86351-B7C1-B001-E9BF-F022DCA66E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4D53535-54AC-6332-3CB1-FCDCE27314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5A282-7E0E-4CBA-8CAC-F559545B12D2}" type="datetimeFigureOut">
              <a:rPr lang="en-GB" smtClean="0"/>
              <a:t>27/01/2026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58DC6C-5E69-037E-66C8-333F168E12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71016D9-C4A3-7FBA-D149-D198AADD1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FF93D0-51F0-4E85-81F1-D0C166B299B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86178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EFA58-08A3-BED5-6C82-3682EC1457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656D636-E029-9EAE-8F60-B017FD0EB4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5A282-7E0E-4CBA-8CAC-F559545B12D2}" type="datetimeFigureOut">
              <a:rPr lang="en-GB" smtClean="0"/>
              <a:t>27/01/2026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23CC81-EEAA-7E1C-F290-0DEAF03279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92FA6E-0B40-BF3A-ED49-D361F2A346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FF93D0-51F0-4E85-81F1-D0C166B299B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5228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BDB2A03-1F6D-2453-3703-8F2237F664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5A282-7E0E-4CBA-8CAC-F559545B12D2}" type="datetimeFigureOut">
              <a:rPr lang="en-GB" smtClean="0"/>
              <a:t>27/01/2026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6B3F7A-0501-D481-46EC-78CEE1E225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63C3B9-4338-6A62-7F10-3D6732075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FF93D0-51F0-4E85-81F1-D0C166B299B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84230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DC2BA-BF63-42A3-1F88-F33309C875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816D59-3056-9EAB-B5D8-F44D8F8092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FCDBA8-F8A8-2A7C-0086-0B2A03BB55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5A579E-95E2-2978-6C4B-89435F2BB0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5A282-7E0E-4CBA-8CAC-F559545B12D2}" type="datetimeFigureOut">
              <a:rPr lang="en-GB" smtClean="0"/>
              <a:t>27/01/2026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16C3AC-D9DA-9B52-6E31-F2A1B35D4B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D64399-777F-F7A5-2029-9978C90CB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FF93D0-51F0-4E85-81F1-D0C166B299B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21476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21451E-F1B0-8BBD-06E8-1C8CC36A30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F61731-32F5-999E-780D-AA0AB0DE636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C90CDE-A313-7E53-51CF-1A6B2EE0DC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0467E8-7A3D-0DED-C2DE-3A042CCF15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5A282-7E0E-4CBA-8CAC-F559545B12D2}" type="datetimeFigureOut">
              <a:rPr lang="en-GB" smtClean="0"/>
              <a:t>27/01/2026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BAA05A-CC31-1E91-98C3-11E54751A6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DE215F-B489-DD1A-E3D6-FDEE40EAE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FF93D0-51F0-4E85-81F1-D0C166B299B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64807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CE18619-4E40-188E-2356-E74F342C4D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9011EE-56C5-2933-1482-699B0F6F78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816ABB-9416-D68A-F90D-9670F7B005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B25A282-7E0E-4CBA-8CAC-F559545B12D2}" type="datetimeFigureOut">
              <a:rPr lang="en-GB" smtClean="0"/>
              <a:t>27/01/2026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B608-2DE7-A8BC-6D2B-205A6C7C8E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54E54B-6979-A4FE-8DE8-DBD959C0A3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FF93D0-51F0-4E85-81F1-D0C166B299B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40671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12" Type="http://schemas.openxmlformats.org/officeDocument/2006/relationships/image" Target="../media/image12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5.sv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12" Type="http://schemas.openxmlformats.org/officeDocument/2006/relationships/image" Target="../media/image12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5.sv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12" Type="http://schemas.openxmlformats.org/officeDocument/2006/relationships/image" Target="../media/image12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5.sv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8.png"/><Relationship Id="rId7" Type="http://schemas.openxmlformats.org/officeDocument/2006/relationships/image" Target="../media/image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9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 descr="A network created with lines and dots">
            <a:extLst>
              <a:ext uri="{FF2B5EF4-FFF2-40B4-BE49-F238E27FC236}">
                <a16:creationId xmlns:a16="http://schemas.microsoft.com/office/drawing/2014/main" id="{01CAF72F-93EE-22CA-BD88-D8866318B9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" y="0"/>
            <a:ext cx="12191356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564A414-F0C7-538E-4B9A-24C3E951A0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5036" y="797217"/>
            <a:ext cx="11921923" cy="3391382"/>
          </a:xfrm>
        </p:spPr>
        <p:txBody>
          <a:bodyPr>
            <a:normAutofit/>
          </a:bodyPr>
          <a:lstStyle/>
          <a:p>
            <a:r>
              <a:rPr lang="en-GB" sz="6600" b="1" dirty="0">
                <a:solidFill>
                  <a:schemeClr val="bg1"/>
                </a:solidFill>
              </a:rPr>
              <a:t>The power of the 1%</a:t>
            </a:r>
            <a:br>
              <a:rPr lang="en-GB" sz="6600" b="1" dirty="0">
                <a:solidFill>
                  <a:schemeClr val="bg1"/>
                </a:solidFill>
              </a:rPr>
            </a:br>
            <a:r>
              <a:rPr lang="en-GB" sz="3600" b="1" dirty="0">
                <a:solidFill>
                  <a:schemeClr val="bg1"/>
                </a:solidFill>
              </a:rPr>
              <a:t>How just a few mediators keep society together</a:t>
            </a:r>
            <a:br>
              <a:rPr lang="en-GB" sz="3600" b="1" dirty="0">
                <a:solidFill>
                  <a:schemeClr val="bg1"/>
                </a:solidFill>
              </a:rPr>
            </a:br>
            <a:endParaRPr lang="en-GB" sz="3600" b="1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FC844D-7E08-275A-5648-19D594971F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8" y="3871451"/>
            <a:ext cx="9144000" cy="63429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 sz="1600" dirty="0">
                <a:solidFill>
                  <a:schemeClr val="bg1"/>
                </a:solidFill>
              </a:rPr>
              <a:t>Tudor Andrei </a:t>
            </a:r>
            <a:r>
              <a:rPr lang="en-GB" sz="1600" dirty="0" err="1">
                <a:solidFill>
                  <a:schemeClr val="bg1"/>
                </a:solidFill>
              </a:rPr>
              <a:t>Marculesteanu</a:t>
            </a:r>
            <a:r>
              <a:rPr lang="en-GB" sz="1600" dirty="0">
                <a:solidFill>
                  <a:schemeClr val="bg1"/>
                </a:solidFill>
              </a:rPr>
              <a:t>, Roza Bracic, Marinde van Dijk, Aakash </a:t>
            </a:r>
            <a:r>
              <a:rPr lang="en-GB" sz="1600" dirty="0" err="1">
                <a:solidFill>
                  <a:schemeClr val="bg1"/>
                </a:solidFill>
              </a:rPr>
              <a:t>Pelapor</a:t>
            </a:r>
            <a:r>
              <a:rPr lang="en-GB" sz="1600" dirty="0">
                <a:solidFill>
                  <a:schemeClr val="bg1"/>
                </a:solidFill>
              </a:rPr>
              <a:t> Anandakrishnan</a:t>
            </a:r>
          </a:p>
        </p:txBody>
      </p:sp>
    </p:spTree>
    <p:extLst>
      <p:ext uri="{BB962C8B-B14F-4D97-AF65-F5344CB8AC3E}">
        <p14:creationId xmlns:p14="http://schemas.microsoft.com/office/powerpoint/2010/main" val="34931102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5A1847-9EAA-1A47-C92C-02DABEFE4A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4A8BCCF-7A32-32B8-FCBD-6D4240455AB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GB"/>
                  <a:t>Estimating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c</m:t>
                        </m:r>
                      </m:sub>
                    </m:sSub>
                  </m:oMath>
                </a14:m>
                <a:endParaRPr lang="en-GB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4A8BCCF-7A32-32B8-FCBD-6D4240455AB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C00BB5B-199A-FEA9-ED41-3BAF4481ED6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02277" y="1700857"/>
                <a:ext cx="5257800" cy="4486275"/>
              </a:xfrm>
            </p:spPr>
            <p:txBody>
              <a:bodyPr vert="horz" lIns="91440" tIns="45720" rIns="91440" bIns="45720" rtlCol="0" anchor="t">
                <a:normAutofit/>
              </a:bodyPr>
              <a:lstStyle/>
              <a:p>
                <a:r>
                  <a:rPr lang="en-IN" sz="1800"/>
                  <a:t>We simulate the same heterogeneous society at different sizes of N.</a:t>
                </a:r>
              </a:p>
              <a:p>
                <a:r>
                  <a:rPr lang="en-IN" sz="1800"/>
                  <a:t>For each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  <m:r>
                      <a:rPr lang="en-US" sz="1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/>
                  <a:t> we measure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800" i="1">
                            <a:latin typeface="Cambria Math" panose="02040503050406030204" pitchFamily="18" charset="0"/>
                          </a:rPr>
                          <m:t>N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1800" i="1">
                            <a:latin typeface="Cambria Math" panose="02040503050406030204" pitchFamily="18" charset="0"/>
                          </a:rPr>
                          <m:t>a</m:t>
                        </m:r>
                      </m:sup>
                    </m:sSup>
                    <m:r>
                      <m:rPr>
                        <m:sty m:val="p"/>
                      </m:rPr>
                      <a:rPr lang="en-US" sz="1800" i="1">
                        <a:latin typeface="Cambria Math" panose="02040503050406030204" pitchFamily="18" charset="0"/>
                      </a:rPr>
                      <m:t>S</m:t>
                    </m:r>
                  </m:oMath>
                </a14:m>
                <a:r>
                  <a:rPr lang="en-US" sz="1800"/>
                  <a:t>. </a:t>
                </a:r>
              </a:p>
              <a:p>
                <a:r>
                  <a:rPr lang="en-IN" sz="1800"/>
                  <a:t>As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  <m:r>
                      <a:rPr lang="el-GR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sz="1800"/>
                  <a:t>increases,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800" i="1">
                            <a:latin typeface="Cambria Math" panose="02040503050406030204" pitchFamily="18" charset="0"/>
                          </a:rPr>
                          <m:t>N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1800" i="1">
                            <a:latin typeface="Cambria Math" panose="02040503050406030204" pitchFamily="18" charset="0"/>
                          </a:rPr>
                          <m:t>a</m:t>
                        </m:r>
                      </m:sup>
                    </m:sSup>
                    <m:r>
                      <m:rPr>
                        <m:sty m:val="p"/>
                      </m:rPr>
                      <a:rPr lang="en-US" sz="1800" i="1"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sz="1800"/>
                  <a:t>drops sharply. The network shifts from one dominant cluster to many smaller clusters.</a:t>
                </a:r>
                <a:endParaRPr lang="en-US" sz="1800"/>
              </a:p>
              <a:p>
                <a:r>
                  <a:rPr lang="en-IN" sz="1800"/>
                  <a:t>Near a phase transition, for different N the system behaves same at critical point.</a:t>
                </a:r>
              </a:p>
              <a:p>
                <a:r>
                  <a:rPr lang="en-IN" sz="1800"/>
                  <a:t>That means the curves for different N, crosses around one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</m:oMath>
                </a14:m>
                <a:r>
                  <a:rPr lang="en-US" sz="1800"/>
                  <a:t>.</a:t>
                </a:r>
              </a:p>
              <a:p>
                <a:r>
                  <a:rPr lang="en-IN" sz="1800"/>
                  <a:t>We compute the crossing region across pairs of N.</a:t>
                </a:r>
              </a:p>
              <a:p>
                <a:r>
                  <a:rPr lang="en-IN" sz="1800"/>
                  <a:t>The red dotted line marks the resulting critical value.</a:t>
                </a:r>
                <a:endParaRPr lang="ar-AE" sz="180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C00BB5B-199A-FEA9-ED41-3BAF4481ED6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02277" y="1700857"/>
                <a:ext cx="5257800" cy="4486275"/>
              </a:xfrm>
              <a:blipFill>
                <a:blip r:embed="rId3"/>
                <a:stretch>
                  <a:fillRect l="-695" t="-1359" r="-197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DE6E5832-9CC1-D0DB-9617-12F52A99EA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0076" y="958850"/>
            <a:ext cx="6231923" cy="49403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51F003C-FCE9-678D-5609-16F3DDAAE935}"/>
                  </a:ext>
                </a:extLst>
              </p:cNvPr>
              <p:cNvSpPr txBox="1"/>
              <p:nvPr/>
            </p:nvSpPr>
            <p:spPr>
              <a:xfrm rot="16200000">
                <a:off x="5873737" y="3065663"/>
                <a:ext cx="44967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N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a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S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51F003C-FCE9-678D-5609-16F3DDAAE9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5873737" y="3065663"/>
                <a:ext cx="449675" cy="276999"/>
              </a:xfrm>
              <a:prstGeom prst="rect">
                <a:avLst/>
              </a:prstGeom>
              <a:blipFill>
                <a:blip r:embed="rId5"/>
                <a:stretch>
                  <a:fillRect t="-12162" r="-8889" b="-945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0863144-0D39-0685-D864-F315B33663B9}"/>
                  </a:ext>
                </a:extLst>
              </p:cNvPr>
              <p:cNvSpPr txBox="1"/>
              <p:nvPr/>
            </p:nvSpPr>
            <p:spPr>
              <a:xfrm>
                <a:off x="8951003" y="5899150"/>
                <a:ext cx="25006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Φ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0863144-0D39-0685-D864-F315B33663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1003" y="5899150"/>
                <a:ext cx="250068" cy="276999"/>
              </a:xfrm>
              <a:prstGeom prst="rect">
                <a:avLst/>
              </a:prstGeom>
              <a:blipFill>
                <a:blip r:embed="rId6"/>
                <a:stretch>
                  <a:fillRect l="-17073" r="-21951" b="-888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382675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A92855-A6C5-9389-6187-8D103F5D11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7645F7-3F11-2DF0-9DD0-57323E41E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 Statistical Analysis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6D3791B-1DDB-6A87-66EE-6C7B2399133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257800" cy="4351338"/>
              </a:xfrm>
            </p:spPr>
            <p:txBody>
              <a:bodyPr>
                <a:normAutofit/>
              </a:bodyPr>
              <a:lstStyle/>
              <a:p>
                <a:r>
                  <a:rPr lang="en-IN" sz="1800" b="1"/>
                  <a:t>Hypothesis Test:</a:t>
                </a:r>
                <a:r>
                  <a:rPr lang="en-IN" sz="1800"/>
                  <a:t> Welch’s t-test</a:t>
                </a:r>
              </a:p>
              <a:p>
                <a:r>
                  <a:rPr lang="en-IN" sz="1800"/>
                  <a:t>Null Hypothesis: </a:t>
                </a:r>
              </a:p>
              <a:p>
                <a:pPr marL="457200" lvl="1" indent="0">
                  <a:buNone/>
                </a:pPr>
                <a:r>
                  <a:rPr lang="en-IN" sz="1400"/>
                  <a:t>Heterogeneity has no significant effect on consensus size</a:t>
                </a:r>
              </a:p>
              <a:p>
                <a:r>
                  <a:rPr lang="en-IN" sz="1800"/>
                  <a:t>p-value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1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7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28</m:t>
                        </m:r>
                      </m:sup>
                    </m:sSup>
                  </m:oMath>
                </a14:m>
                <a:r>
                  <a:rPr lang="en-GB" sz="1800"/>
                  <a:t> and </a:t>
                </a:r>
                <a14:m>
                  <m:oMath xmlns:m="http://schemas.openxmlformats.org/officeDocument/2006/math">
                    <m:r>
                      <a:rPr lang="en-GB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GB" sz="1800"/>
                  <a:t> = 0.05</a:t>
                </a:r>
              </a:p>
              <a:p>
                <a:r>
                  <a:rPr lang="en-GB" sz="1800"/>
                  <a:t>Since p &lt; </a:t>
                </a:r>
                <a14:m>
                  <m:oMath xmlns:m="http://schemas.openxmlformats.org/officeDocument/2006/math">
                    <m:r>
                      <a:rPr lang="en-GB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sz="1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GB" sz="1800"/>
                  <a:t>we reject null hypothesis.</a:t>
                </a:r>
              </a:p>
              <a:p>
                <a:r>
                  <a:rPr lang="en-IN" sz="1800"/>
                  <a:t>In the Homogeneous Base Model, the median consensus size is approximately 0.7. This means that in an ideal world, 70% of the population eventually unites into a single, cohesive super majority. The society functions as a whole.</a:t>
                </a:r>
              </a:p>
              <a:p>
                <a:r>
                  <a:rPr lang="en-IN" sz="1800"/>
                  <a:t>However, in our Heterogeneous Model (the right box), that number crashes to 0.1.</a:t>
                </a:r>
              </a:p>
              <a:p>
                <a:endParaRPr lang="en-GB" sz="180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6D3791B-1DDB-6A87-66EE-6C7B2399133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257800" cy="4351338"/>
              </a:xfrm>
              <a:blipFill>
                <a:blip r:embed="rId2"/>
                <a:stretch>
                  <a:fillRect l="-812" t="-1401" r="-58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A66E34BC-604D-0BF3-AA61-519065A482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3563" y="1574309"/>
            <a:ext cx="5038437" cy="435133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4300A9D-21A0-7A63-5974-1900A4D61AFF}"/>
              </a:ext>
            </a:extLst>
          </p:cNvPr>
          <p:cNvSpPr txBox="1"/>
          <p:nvPr/>
        </p:nvSpPr>
        <p:spPr>
          <a:xfrm rot="16200000">
            <a:off x="6031612" y="3290500"/>
            <a:ext cx="25209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Max.Consensus size</a:t>
            </a:r>
          </a:p>
        </p:txBody>
      </p:sp>
    </p:spTree>
    <p:extLst>
      <p:ext uri="{BB962C8B-B14F-4D97-AF65-F5344CB8AC3E}">
        <p14:creationId xmlns:p14="http://schemas.microsoft.com/office/powerpoint/2010/main" val="11129934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576677-3199-4718-078A-91098182C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251316" cy="1807305"/>
          </a:xfrm>
        </p:spPr>
        <p:txBody>
          <a:bodyPr>
            <a:normAutofit/>
          </a:bodyPr>
          <a:lstStyle/>
          <a:p>
            <a:r>
              <a:rPr lang="en-GB" dirty="0"/>
              <a:t>Q2: Adding Mediators 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636B4A-1F64-47C2-01F4-B29716986E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33297"/>
            <a:ext cx="4619621" cy="3843666"/>
          </a:xfrm>
        </p:spPr>
        <p:txBody>
          <a:bodyPr vert="horz" lIns="91440" tIns="45720" rIns="91440" bIns="45720" rtlCol="0">
            <a:normAutofit/>
          </a:bodyPr>
          <a:lstStyle/>
          <a:p>
            <a:endParaRPr lang="en-GB" sz="2000"/>
          </a:p>
          <a:p>
            <a:r>
              <a:rPr lang="en-GB" sz="2000"/>
              <a:t>4th agent type</a:t>
            </a:r>
          </a:p>
          <a:p>
            <a:r>
              <a:rPr lang="en" sz="2000">
                <a:ea typeface="+mn-lt"/>
                <a:cs typeface="+mn-lt"/>
              </a:rPr>
              <a:t>Φ value: 0.45, stubbornness: 0</a:t>
            </a:r>
            <a:endParaRPr lang="en-GB" sz="2000"/>
          </a:p>
          <a:p>
            <a:r>
              <a:rPr lang="en" sz="2000"/>
              <a:t>Key difference: reconnect to holders of opposite beliefs</a:t>
            </a:r>
          </a:p>
          <a:p>
            <a:r>
              <a:rPr lang="en" sz="2000"/>
              <a:t>Idea: bridge the gap between groups of different beliefs</a:t>
            </a:r>
          </a:p>
          <a:p>
            <a:r>
              <a:rPr lang="en" sz="2000"/>
              <a:t>Hypothesis: increase in mediator population -&gt; increase in total population interconnectivity </a:t>
            </a:r>
          </a:p>
          <a:p>
            <a:endParaRPr lang="en" sz="2000"/>
          </a:p>
          <a:p>
            <a:endParaRPr lang="en-GB" sz="2000"/>
          </a:p>
          <a:p>
            <a:endParaRPr lang="en-GB" sz="2000"/>
          </a:p>
        </p:txBody>
      </p:sp>
      <p:pic>
        <p:nvPicPr>
          <p:cNvPr id="4" name="Picture 3" descr="A person holding a glass of liquid&#10;&#10;AI-generated content may be incorrect.">
            <a:extLst>
              <a:ext uri="{FF2B5EF4-FFF2-40B4-BE49-F238E27FC236}">
                <a16:creationId xmlns:a16="http://schemas.microsoft.com/office/drawing/2014/main" id="{31748F7F-02C3-734A-5AA7-97AD1197F0B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1232" r="20730" b="-1"/>
          <a:stretch>
            <a:fillRect/>
          </a:stretch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0449784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216E3-CD22-1E21-0C57-91D8D7C8F4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257964" cy="1340956"/>
          </a:xfrm>
        </p:spPr>
        <p:txBody>
          <a:bodyPr/>
          <a:lstStyle/>
          <a:p>
            <a:r>
              <a:rPr lang="en-GB"/>
              <a:t>Results: Adding Mediators</a:t>
            </a:r>
          </a:p>
        </p:txBody>
      </p:sp>
      <p:pic>
        <p:nvPicPr>
          <p:cNvPr id="7" name="Content Placeholder 6" descr="A graph with a line&#10;&#10;AI-generated content may be incorrect.">
            <a:extLst>
              <a:ext uri="{FF2B5EF4-FFF2-40B4-BE49-F238E27FC236}">
                <a16:creationId xmlns:a16="http://schemas.microsoft.com/office/drawing/2014/main" id="{F8D2A66D-FC24-8001-4290-830B67A3D9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18321" y="-267132"/>
            <a:ext cx="4616227" cy="3540856"/>
          </a:xfrm>
          <a:prstGeom prst="rect">
            <a:avLst/>
          </a:prstGeom>
        </p:spPr>
      </p:pic>
      <p:pic>
        <p:nvPicPr>
          <p:cNvPr id="3" name="Picture 2" descr="A graph with blue lines&#10;&#10;AI-generated content may be incorrect.">
            <a:extLst>
              <a:ext uri="{FF2B5EF4-FFF2-40B4-BE49-F238E27FC236}">
                <a16:creationId xmlns:a16="http://schemas.microsoft.com/office/drawing/2014/main" id="{B539E241-C040-9B38-F9E3-CBCBDFE714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988" y="2292658"/>
            <a:ext cx="4341090" cy="3334450"/>
          </a:xfrm>
          <a:prstGeom prst="rect">
            <a:avLst/>
          </a:prstGeom>
        </p:spPr>
      </p:pic>
      <p:pic>
        <p:nvPicPr>
          <p:cNvPr id="4" name="Picture 3" descr="A graph showing a line of value&#10;&#10;AI-generated content may be incorrect.">
            <a:extLst>
              <a:ext uri="{FF2B5EF4-FFF2-40B4-BE49-F238E27FC236}">
                <a16:creationId xmlns:a16="http://schemas.microsoft.com/office/drawing/2014/main" id="{38950086-AB14-1288-E402-FE92F403DA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9031" y="3275062"/>
            <a:ext cx="4618183" cy="3548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895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815007-B165-D264-CE07-7EFAB8B25A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70E88-8322-2FAA-8043-81F4F4684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Conclusion</a:t>
            </a:r>
          </a:p>
        </p:txBody>
      </p:sp>
      <p:pic>
        <p:nvPicPr>
          <p:cNvPr id="5" name="Content Placeholder 4" descr="Martini with solid fill">
            <a:extLst>
              <a:ext uri="{FF2B5EF4-FFF2-40B4-BE49-F238E27FC236}">
                <a16:creationId xmlns:a16="http://schemas.microsoft.com/office/drawing/2014/main" id="{5564FD9A-7966-1AD1-F4CB-B7B9D7B123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42524" y="4293993"/>
            <a:ext cx="914400" cy="914400"/>
          </a:xfrm>
        </p:spPr>
      </p:pic>
      <p:pic>
        <p:nvPicPr>
          <p:cNvPr id="7" name="Graphic 6" descr="Wine with solid fill">
            <a:extLst>
              <a:ext uri="{FF2B5EF4-FFF2-40B4-BE49-F238E27FC236}">
                <a16:creationId xmlns:a16="http://schemas.microsoft.com/office/drawing/2014/main" id="{DB335507-E401-77D2-259D-D219601F76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2279" y="5477192"/>
            <a:ext cx="914400" cy="914400"/>
          </a:xfrm>
          <a:prstGeom prst="rect">
            <a:avLst/>
          </a:prstGeom>
        </p:spPr>
      </p:pic>
      <p:pic>
        <p:nvPicPr>
          <p:cNvPr id="9" name="Graphic 8" descr="Beer with solid fill">
            <a:extLst>
              <a:ext uri="{FF2B5EF4-FFF2-40B4-BE49-F238E27FC236}">
                <a16:creationId xmlns:a16="http://schemas.microsoft.com/office/drawing/2014/main" id="{D4925AB2-D445-9FAA-B097-B35FF28C6DF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371830" y="2915761"/>
            <a:ext cx="914400" cy="914400"/>
          </a:xfrm>
          <a:prstGeom prst="rect">
            <a:avLst/>
          </a:prstGeom>
        </p:spPr>
      </p:pic>
      <p:pic>
        <p:nvPicPr>
          <p:cNvPr id="11" name="Graphic 10" descr="Coconut with solid fill">
            <a:extLst>
              <a:ext uri="{FF2B5EF4-FFF2-40B4-BE49-F238E27FC236}">
                <a16:creationId xmlns:a16="http://schemas.microsoft.com/office/drawing/2014/main" id="{8C6FD3B8-95F0-E779-5D1A-70DE8A16A78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586128" y="4303769"/>
            <a:ext cx="914400" cy="914400"/>
          </a:xfrm>
          <a:prstGeom prst="rect">
            <a:avLst/>
          </a:prstGeom>
        </p:spPr>
      </p:pic>
      <p:pic>
        <p:nvPicPr>
          <p:cNvPr id="15" name="Graphic 14" descr="Wine with solid fill">
            <a:extLst>
              <a:ext uri="{FF2B5EF4-FFF2-40B4-BE49-F238E27FC236}">
                <a16:creationId xmlns:a16="http://schemas.microsoft.com/office/drawing/2014/main" id="{F2825971-3CE0-0191-EA91-1FB623BFD38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857192" y="1802392"/>
            <a:ext cx="914400" cy="914400"/>
          </a:xfrm>
          <a:prstGeom prst="rect">
            <a:avLst/>
          </a:prstGeom>
        </p:spPr>
      </p:pic>
      <p:pic>
        <p:nvPicPr>
          <p:cNvPr id="16" name="Graphic 15" descr="Beer with solid fill">
            <a:extLst>
              <a:ext uri="{FF2B5EF4-FFF2-40B4-BE49-F238E27FC236}">
                <a16:creationId xmlns:a16="http://schemas.microsoft.com/office/drawing/2014/main" id="{E394BC02-0983-0749-2E5F-1E06B8EF4DA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763621" y="4444609"/>
            <a:ext cx="914400" cy="914400"/>
          </a:xfrm>
          <a:prstGeom prst="rect">
            <a:avLst/>
          </a:prstGeom>
        </p:spPr>
      </p:pic>
      <p:pic>
        <p:nvPicPr>
          <p:cNvPr id="17" name="Graphic 16" descr="Beer with solid fill">
            <a:extLst>
              <a:ext uri="{FF2B5EF4-FFF2-40B4-BE49-F238E27FC236}">
                <a16:creationId xmlns:a16="http://schemas.microsoft.com/office/drawing/2014/main" id="{83D5995A-F288-6621-8EAB-14D4FFDC63A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296997" y="5650547"/>
            <a:ext cx="914400" cy="914400"/>
          </a:xfrm>
          <a:prstGeom prst="rect">
            <a:avLst/>
          </a:prstGeom>
        </p:spPr>
      </p:pic>
      <p:pic>
        <p:nvPicPr>
          <p:cNvPr id="18" name="Graphic 17" descr="Beer with solid fill">
            <a:extLst>
              <a:ext uri="{FF2B5EF4-FFF2-40B4-BE49-F238E27FC236}">
                <a16:creationId xmlns:a16="http://schemas.microsoft.com/office/drawing/2014/main" id="{0F31D862-2155-6F98-077B-FEC7700FA83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341552" y="1820302"/>
            <a:ext cx="914400" cy="914400"/>
          </a:xfrm>
          <a:prstGeom prst="rect">
            <a:avLst/>
          </a:prstGeom>
        </p:spPr>
      </p:pic>
      <p:pic>
        <p:nvPicPr>
          <p:cNvPr id="19" name="Graphic 18" descr="Beer with solid fill">
            <a:extLst>
              <a:ext uri="{FF2B5EF4-FFF2-40B4-BE49-F238E27FC236}">
                <a16:creationId xmlns:a16="http://schemas.microsoft.com/office/drawing/2014/main" id="{92B3D2AB-B465-650E-8D54-521AEEB5E9D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6778" y="2870975"/>
            <a:ext cx="914400" cy="914400"/>
          </a:xfrm>
          <a:prstGeom prst="rect">
            <a:avLst/>
          </a:prstGeom>
        </p:spPr>
      </p:pic>
      <p:pic>
        <p:nvPicPr>
          <p:cNvPr id="20" name="Graphic 19" descr="Wine with solid fill">
            <a:extLst>
              <a:ext uri="{FF2B5EF4-FFF2-40B4-BE49-F238E27FC236}">
                <a16:creationId xmlns:a16="http://schemas.microsoft.com/office/drawing/2014/main" id="{A22FF335-FFA6-027F-3450-8A00066C3E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75757" y="3004290"/>
            <a:ext cx="914400" cy="914400"/>
          </a:xfrm>
          <a:prstGeom prst="rect">
            <a:avLst/>
          </a:prstGeom>
        </p:spPr>
      </p:pic>
      <p:pic>
        <p:nvPicPr>
          <p:cNvPr id="21" name="Graphic 20" descr="Wine with solid fill">
            <a:extLst>
              <a:ext uri="{FF2B5EF4-FFF2-40B4-BE49-F238E27FC236}">
                <a16:creationId xmlns:a16="http://schemas.microsoft.com/office/drawing/2014/main" id="{437DCEC2-9518-15BD-4CB3-30C5141A94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480957" y="5650547"/>
            <a:ext cx="914400" cy="914400"/>
          </a:xfrm>
          <a:prstGeom prst="rect">
            <a:avLst/>
          </a:prstGeom>
        </p:spPr>
      </p:pic>
      <p:pic>
        <p:nvPicPr>
          <p:cNvPr id="22" name="Graphic 21" descr="Wine with solid fill">
            <a:extLst>
              <a:ext uri="{FF2B5EF4-FFF2-40B4-BE49-F238E27FC236}">
                <a16:creationId xmlns:a16="http://schemas.microsoft.com/office/drawing/2014/main" id="{44078A8B-3439-EBA7-B71C-278DB14DD5C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052502" y="1832872"/>
            <a:ext cx="914400" cy="914400"/>
          </a:xfrm>
          <a:prstGeom prst="rect">
            <a:avLst/>
          </a:prstGeom>
        </p:spPr>
      </p:pic>
      <p:pic>
        <p:nvPicPr>
          <p:cNvPr id="24" name="Content Placeholder 4" descr="Martini with solid fill">
            <a:extLst>
              <a:ext uri="{FF2B5EF4-FFF2-40B4-BE49-F238E27FC236}">
                <a16:creationId xmlns:a16="http://schemas.microsoft.com/office/drawing/2014/main" id="{C202FFBA-CFBF-A167-066A-BB566F9B78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371555" y="1802392"/>
            <a:ext cx="914400" cy="914400"/>
          </a:xfrm>
          <a:prstGeom prst="rect">
            <a:avLst/>
          </a:prstGeom>
        </p:spPr>
      </p:pic>
      <p:pic>
        <p:nvPicPr>
          <p:cNvPr id="25" name="Content Placeholder 4" descr="Martini with solid fill">
            <a:extLst>
              <a:ext uri="{FF2B5EF4-FFF2-40B4-BE49-F238E27FC236}">
                <a16:creationId xmlns:a16="http://schemas.microsoft.com/office/drawing/2014/main" id="{AB270487-7157-B20A-70F3-3933EC1E38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788455" y="2610448"/>
            <a:ext cx="914400" cy="914400"/>
          </a:xfrm>
          <a:prstGeom prst="rect">
            <a:avLst/>
          </a:prstGeom>
        </p:spPr>
      </p:pic>
      <p:pic>
        <p:nvPicPr>
          <p:cNvPr id="26" name="Content Placeholder 4" descr="Martini with solid fill">
            <a:extLst>
              <a:ext uri="{FF2B5EF4-FFF2-40B4-BE49-F238E27FC236}">
                <a16:creationId xmlns:a16="http://schemas.microsoft.com/office/drawing/2014/main" id="{38E080FC-8433-08E7-6734-F5FDE5560B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678021" y="3271904"/>
            <a:ext cx="914400" cy="914400"/>
          </a:xfrm>
          <a:prstGeom prst="rect">
            <a:avLst/>
          </a:prstGeom>
        </p:spPr>
      </p:pic>
      <p:pic>
        <p:nvPicPr>
          <p:cNvPr id="29" name="Graphic 28" descr="Wine with solid fill">
            <a:extLst>
              <a:ext uri="{FF2B5EF4-FFF2-40B4-BE49-F238E27FC236}">
                <a16:creationId xmlns:a16="http://schemas.microsoft.com/office/drawing/2014/main" id="{3E5A673E-9CBE-7D2F-C8E1-6BBF6F8820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896600" y="4562792"/>
            <a:ext cx="914400" cy="914400"/>
          </a:xfrm>
          <a:prstGeom prst="rect">
            <a:avLst/>
          </a:prstGeom>
        </p:spPr>
      </p:pic>
      <p:pic>
        <p:nvPicPr>
          <p:cNvPr id="30" name="Graphic 29" descr="Coconut with solid fill">
            <a:extLst>
              <a:ext uri="{FF2B5EF4-FFF2-40B4-BE49-F238E27FC236}">
                <a16:creationId xmlns:a16="http://schemas.microsoft.com/office/drawing/2014/main" id="{DC5077FF-FCC2-1D65-9F1F-77D5059E78E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113038" y="5650547"/>
            <a:ext cx="914400" cy="914400"/>
          </a:xfrm>
          <a:prstGeom prst="rect">
            <a:avLst/>
          </a:prstGeom>
        </p:spPr>
      </p:pic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7D6C049-BD5B-DFDF-A066-8F4073202280}"/>
              </a:ext>
            </a:extLst>
          </p:cNvPr>
          <p:cNvCxnSpPr>
            <a:cxnSpLocks/>
          </p:cNvCxnSpPr>
          <p:nvPr/>
        </p:nvCxnSpPr>
        <p:spPr>
          <a:xfrm>
            <a:off x="2966902" y="2286000"/>
            <a:ext cx="189029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0D4EE38-32A4-5C7F-2FD2-E62203C1544E}"/>
              </a:ext>
            </a:extLst>
          </p:cNvPr>
          <p:cNvCxnSpPr>
            <a:cxnSpLocks/>
          </p:cNvCxnSpPr>
          <p:nvPr/>
        </p:nvCxnSpPr>
        <p:spPr>
          <a:xfrm flipV="1">
            <a:off x="4323936" y="2828496"/>
            <a:ext cx="844304" cy="60050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411C9D7A-72D9-063E-1506-3FF7D428008B}"/>
              </a:ext>
            </a:extLst>
          </p:cNvPr>
          <p:cNvCxnSpPr>
            <a:cxnSpLocks/>
          </p:cNvCxnSpPr>
          <p:nvPr/>
        </p:nvCxnSpPr>
        <p:spPr>
          <a:xfrm>
            <a:off x="5427213" y="2828496"/>
            <a:ext cx="735834" cy="60050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A9196261-D83A-9305-B5DB-10A9617E2EAC}"/>
              </a:ext>
            </a:extLst>
          </p:cNvPr>
          <p:cNvCxnSpPr>
            <a:cxnSpLocks/>
          </p:cNvCxnSpPr>
          <p:nvPr/>
        </p:nvCxnSpPr>
        <p:spPr>
          <a:xfrm>
            <a:off x="4233933" y="3654188"/>
            <a:ext cx="641641" cy="63980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FEE1B99C-7E66-F3E4-AB6C-BF088B0AA204}"/>
              </a:ext>
            </a:extLst>
          </p:cNvPr>
          <p:cNvCxnSpPr>
            <a:cxnSpLocks/>
          </p:cNvCxnSpPr>
          <p:nvPr/>
        </p:nvCxnSpPr>
        <p:spPr>
          <a:xfrm flipV="1">
            <a:off x="6826919" y="2775231"/>
            <a:ext cx="738287" cy="72403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E8C6A3EA-D523-9CE6-1773-F6B0FB761773}"/>
              </a:ext>
            </a:extLst>
          </p:cNvPr>
          <p:cNvCxnSpPr>
            <a:cxnSpLocks/>
          </p:cNvCxnSpPr>
          <p:nvPr/>
        </p:nvCxnSpPr>
        <p:spPr>
          <a:xfrm flipV="1">
            <a:off x="1480554" y="5271461"/>
            <a:ext cx="844304" cy="60050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5CEEAB14-BF9B-D23C-1DFC-02D420DA9FE0}"/>
              </a:ext>
            </a:extLst>
          </p:cNvPr>
          <p:cNvCxnSpPr>
            <a:cxnSpLocks/>
          </p:cNvCxnSpPr>
          <p:nvPr/>
        </p:nvCxnSpPr>
        <p:spPr>
          <a:xfrm flipV="1">
            <a:off x="7209177" y="5477192"/>
            <a:ext cx="844304" cy="60050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A942D3B9-DAD7-0038-526D-0726A9BD83EE}"/>
              </a:ext>
            </a:extLst>
          </p:cNvPr>
          <p:cNvCxnSpPr>
            <a:cxnSpLocks/>
          </p:cNvCxnSpPr>
          <p:nvPr/>
        </p:nvCxnSpPr>
        <p:spPr>
          <a:xfrm flipV="1">
            <a:off x="10323041" y="5634140"/>
            <a:ext cx="844304" cy="60050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A6C5A8C8-3834-EE6B-6036-474DC0A6595B}"/>
              </a:ext>
            </a:extLst>
          </p:cNvPr>
          <p:cNvCxnSpPr>
            <a:cxnSpLocks/>
          </p:cNvCxnSpPr>
          <p:nvPr/>
        </p:nvCxnSpPr>
        <p:spPr>
          <a:xfrm>
            <a:off x="986267" y="3918690"/>
            <a:ext cx="1119090" cy="89360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36032A01-5287-9B8F-1E4F-BC47B8457196}"/>
              </a:ext>
            </a:extLst>
          </p:cNvPr>
          <p:cNvCxnSpPr>
            <a:cxnSpLocks/>
          </p:cNvCxnSpPr>
          <p:nvPr/>
        </p:nvCxnSpPr>
        <p:spPr>
          <a:xfrm>
            <a:off x="5171441" y="5330639"/>
            <a:ext cx="1119090" cy="89360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254973CE-1884-02BB-3FF5-EF14495D87CD}"/>
              </a:ext>
            </a:extLst>
          </p:cNvPr>
          <p:cNvCxnSpPr>
            <a:cxnSpLocks/>
          </p:cNvCxnSpPr>
          <p:nvPr/>
        </p:nvCxnSpPr>
        <p:spPr>
          <a:xfrm>
            <a:off x="9371555" y="4037514"/>
            <a:ext cx="1525045" cy="99730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CDFAD86D-601B-C4B8-7BD5-F7D0F052CBEA}"/>
              </a:ext>
            </a:extLst>
          </p:cNvPr>
          <p:cNvCxnSpPr>
            <a:cxnSpLocks/>
          </p:cNvCxnSpPr>
          <p:nvPr/>
        </p:nvCxnSpPr>
        <p:spPr>
          <a:xfrm>
            <a:off x="10122201" y="2453500"/>
            <a:ext cx="785485" cy="64346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3D55B730-978F-0151-6ED7-97204E9DABCF}"/>
              </a:ext>
            </a:extLst>
          </p:cNvPr>
          <p:cNvCxnSpPr>
            <a:cxnSpLocks/>
          </p:cNvCxnSpPr>
          <p:nvPr/>
        </p:nvCxnSpPr>
        <p:spPr>
          <a:xfrm>
            <a:off x="5529781" y="4921445"/>
            <a:ext cx="2101548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0FEDCB74-AC94-EAD4-08F5-7781C840AE85}"/>
              </a:ext>
            </a:extLst>
          </p:cNvPr>
          <p:cNvCxnSpPr>
            <a:cxnSpLocks/>
          </p:cNvCxnSpPr>
          <p:nvPr/>
        </p:nvCxnSpPr>
        <p:spPr>
          <a:xfrm>
            <a:off x="8296404" y="2325587"/>
            <a:ext cx="1184553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FE172944-628D-08DD-C254-398943FFC594}"/>
              </a:ext>
            </a:extLst>
          </p:cNvPr>
          <p:cNvCxnSpPr>
            <a:cxnSpLocks/>
          </p:cNvCxnSpPr>
          <p:nvPr/>
        </p:nvCxnSpPr>
        <p:spPr>
          <a:xfrm>
            <a:off x="8252465" y="5470713"/>
            <a:ext cx="1322068" cy="75353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192010BC-C1DD-1F55-1EEF-72F75A48E861}"/>
              </a:ext>
            </a:extLst>
          </p:cNvPr>
          <p:cNvCxnSpPr>
            <a:cxnSpLocks/>
          </p:cNvCxnSpPr>
          <p:nvPr/>
        </p:nvCxnSpPr>
        <p:spPr>
          <a:xfrm flipV="1">
            <a:off x="1483005" y="3369020"/>
            <a:ext cx="1844990" cy="1943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D9365BF3-336C-0298-DE52-B1BE852BADD0}"/>
              </a:ext>
            </a:extLst>
          </p:cNvPr>
          <p:cNvCxnSpPr>
            <a:cxnSpLocks/>
          </p:cNvCxnSpPr>
          <p:nvPr/>
        </p:nvCxnSpPr>
        <p:spPr>
          <a:xfrm flipH="1">
            <a:off x="3506668" y="3947626"/>
            <a:ext cx="177521" cy="168651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83CC46EE-9BDD-0CB9-A5DE-2356AA389505}"/>
              </a:ext>
            </a:extLst>
          </p:cNvPr>
          <p:cNvCxnSpPr>
            <a:cxnSpLocks/>
          </p:cNvCxnSpPr>
          <p:nvPr/>
        </p:nvCxnSpPr>
        <p:spPr>
          <a:xfrm flipH="1">
            <a:off x="9387123" y="2775231"/>
            <a:ext cx="372808" cy="49667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9F6471E0-78B7-9E7B-F6DD-B9132E39C8FE}"/>
              </a:ext>
            </a:extLst>
          </p:cNvPr>
          <p:cNvCxnSpPr>
            <a:cxnSpLocks/>
          </p:cNvCxnSpPr>
          <p:nvPr/>
        </p:nvCxnSpPr>
        <p:spPr>
          <a:xfrm>
            <a:off x="2626448" y="2798920"/>
            <a:ext cx="733374" cy="32365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738E0C4D-BAC0-0E5B-7C68-4404C96416A9}"/>
              </a:ext>
            </a:extLst>
          </p:cNvPr>
          <p:cNvCxnSpPr>
            <a:cxnSpLocks/>
          </p:cNvCxnSpPr>
          <p:nvPr/>
        </p:nvCxnSpPr>
        <p:spPr>
          <a:xfrm>
            <a:off x="818757" y="3947626"/>
            <a:ext cx="192853" cy="141138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CCC4B546-EE93-28B2-B274-248D7C89ECE6}"/>
              </a:ext>
            </a:extLst>
          </p:cNvPr>
          <p:cNvCxnSpPr>
            <a:cxnSpLocks/>
          </p:cNvCxnSpPr>
          <p:nvPr/>
        </p:nvCxnSpPr>
        <p:spPr>
          <a:xfrm flipH="1">
            <a:off x="5507591" y="2584868"/>
            <a:ext cx="4065936" cy="206844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84B782BE-28CD-3808-A6A3-A8F7086F2A8A}"/>
              </a:ext>
            </a:extLst>
          </p:cNvPr>
          <p:cNvCxnSpPr>
            <a:cxnSpLocks/>
          </p:cNvCxnSpPr>
          <p:nvPr/>
        </p:nvCxnSpPr>
        <p:spPr>
          <a:xfrm>
            <a:off x="9938157" y="2811073"/>
            <a:ext cx="1229188" cy="165432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78287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DA9E54-0137-83EB-7125-48B0AF500F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CF1E75-CDE7-43FC-28B1-2E577846E5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your drink preference?</a:t>
            </a:r>
          </a:p>
        </p:txBody>
      </p:sp>
      <p:pic>
        <p:nvPicPr>
          <p:cNvPr id="5" name="Content Placeholder 4" descr="Martini with solid fill">
            <a:extLst>
              <a:ext uri="{FF2B5EF4-FFF2-40B4-BE49-F238E27FC236}">
                <a16:creationId xmlns:a16="http://schemas.microsoft.com/office/drawing/2014/main" id="{CEF356D4-BCD3-4716-1737-5106B5F27C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42524" y="4293993"/>
            <a:ext cx="914400" cy="914400"/>
          </a:xfrm>
        </p:spPr>
      </p:pic>
      <p:pic>
        <p:nvPicPr>
          <p:cNvPr id="7" name="Graphic 6" descr="Wine with solid fill">
            <a:extLst>
              <a:ext uri="{FF2B5EF4-FFF2-40B4-BE49-F238E27FC236}">
                <a16:creationId xmlns:a16="http://schemas.microsoft.com/office/drawing/2014/main" id="{B512FE4B-E43D-4C69-A84A-AF8FA6E7B0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2279" y="5477192"/>
            <a:ext cx="914400" cy="914400"/>
          </a:xfrm>
          <a:prstGeom prst="rect">
            <a:avLst/>
          </a:prstGeom>
        </p:spPr>
      </p:pic>
      <p:pic>
        <p:nvPicPr>
          <p:cNvPr id="9" name="Graphic 8" descr="Beer with solid fill">
            <a:extLst>
              <a:ext uri="{FF2B5EF4-FFF2-40B4-BE49-F238E27FC236}">
                <a16:creationId xmlns:a16="http://schemas.microsoft.com/office/drawing/2014/main" id="{7114E839-6E2D-F211-EF4A-04FFC93DDF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371830" y="2915761"/>
            <a:ext cx="914400" cy="914400"/>
          </a:xfrm>
          <a:prstGeom prst="rect">
            <a:avLst/>
          </a:prstGeom>
        </p:spPr>
      </p:pic>
      <p:pic>
        <p:nvPicPr>
          <p:cNvPr id="11" name="Graphic 10" descr="Coconut with solid fill">
            <a:extLst>
              <a:ext uri="{FF2B5EF4-FFF2-40B4-BE49-F238E27FC236}">
                <a16:creationId xmlns:a16="http://schemas.microsoft.com/office/drawing/2014/main" id="{E3ED41AA-48BB-D05D-E1BF-9F61977C375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586128" y="4303769"/>
            <a:ext cx="914400" cy="914400"/>
          </a:xfrm>
          <a:prstGeom prst="rect">
            <a:avLst/>
          </a:prstGeom>
        </p:spPr>
      </p:pic>
      <p:pic>
        <p:nvPicPr>
          <p:cNvPr id="15" name="Graphic 14" descr="Wine with solid fill">
            <a:extLst>
              <a:ext uri="{FF2B5EF4-FFF2-40B4-BE49-F238E27FC236}">
                <a16:creationId xmlns:a16="http://schemas.microsoft.com/office/drawing/2014/main" id="{F6691CE8-0BE1-F82B-E48E-2DB1403D24F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857192" y="1802392"/>
            <a:ext cx="914400" cy="914400"/>
          </a:xfrm>
          <a:prstGeom prst="rect">
            <a:avLst/>
          </a:prstGeom>
        </p:spPr>
      </p:pic>
      <p:pic>
        <p:nvPicPr>
          <p:cNvPr id="16" name="Graphic 15" descr="Beer with solid fill">
            <a:extLst>
              <a:ext uri="{FF2B5EF4-FFF2-40B4-BE49-F238E27FC236}">
                <a16:creationId xmlns:a16="http://schemas.microsoft.com/office/drawing/2014/main" id="{70C36664-A7FC-5B75-684D-32E22A69DFD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763621" y="4444609"/>
            <a:ext cx="914400" cy="914400"/>
          </a:xfrm>
          <a:prstGeom prst="rect">
            <a:avLst/>
          </a:prstGeom>
        </p:spPr>
      </p:pic>
      <p:pic>
        <p:nvPicPr>
          <p:cNvPr id="17" name="Graphic 16" descr="Beer with solid fill">
            <a:extLst>
              <a:ext uri="{FF2B5EF4-FFF2-40B4-BE49-F238E27FC236}">
                <a16:creationId xmlns:a16="http://schemas.microsoft.com/office/drawing/2014/main" id="{173D85F8-B2D3-E909-4CE8-E8A9D7AC368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296997" y="5650547"/>
            <a:ext cx="914400" cy="914400"/>
          </a:xfrm>
          <a:prstGeom prst="rect">
            <a:avLst/>
          </a:prstGeom>
        </p:spPr>
      </p:pic>
      <p:pic>
        <p:nvPicPr>
          <p:cNvPr id="18" name="Graphic 17" descr="Beer with solid fill">
            <a:extLst>
              <a:ext uri="{FF2B5EF4-FFF2-40B4-BE49-F238E27FC236}">
                <a16:creationId xmlns:a16="http://schemas.microsoft.com/office/drawing/2014/main" id="{CB317178-1AE8-D484-6C91-4DAC82CFFDA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341552" y="1820302"/>
            <a:ext cx="914400" cy="914400"/>
          </a:xfrm>
          <a:prstGeom prst="rect">
            <a:avLst/>
          </a:prstGeom>
        </p:spPr>
      </p:pic>
      <p:pic>
        <p:nvPicPr>
          <p:cNvPr id="19" name="Graphic 18" descr="Beer with solid fill">
            <a:extLst>
              <a:ext uri="{FF2B5EF4-FFF2-40B4-BE49-F238E27FC236}">
                <a16:creationId xmlns:a16="http://schemas.microsoft.com/office/drawing/2014/main" id="{9456C68B-9311-09D2-A414-64568153E88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6778" y="2870975"/>
            <a:ext cx="914400" cy="914400"/>
          </a:xfrm>
          <a:prstGeom prst="rect">
            <a:avLst/>
          </a:prstGeom>
        </p:spPr>
      </p:pic>
      <p:pic>
        <p:nvPicPr>
          <p:cNvPr id="20" name="Graphic 19" descr="Wine with solid fill">
            <a:extLst>
              <a:ext uri="{FF2B5EF4-FFF2-40B4-BE49-F238E27FC236}">
                <a16:creationId xmlns:a16="http://schemas.microsoft.com/office/drawing/2014/main" id="{55402479-FF71-6E19-64A2-DFAD85534C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75757" y="3004290"/>
            <a:ext cx="914400" cy="914400"/>
          </a:xfrm>
          <a:prstGeom prst="rect">
            <a:avLst/>
          </a:prstGeom>
        </p:spPr>
      </p:pic>
      <p:pic>
        <p:nvPicPr>
          <p:cNvPr id="21" name="Graphic 20" descr="Wine with solid fill">
            <a:extLst>
              <a:ext uri="{FF2B5EF4-FFF2-40B4-BE49-F238E27FC236}">
                <a16:creationId xmlns:a16="http://schemas.microsoft.com/office/drawing/2014/main" id="{BBC27283-FA0C-6024-9890-0C0368D2FA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480957" y="5650547"/>
            <a:ext cx="914400" cy="914400"/>
          </a:xfrm>
          <a:prstGeom prst="rect">
            <a:avLst/>
          </a:prstGeom>
        </p:spPr>
      </p:pic>
      <p:pic>
        <p:nvPicPr>
          <p:cNvPr id="22" name="Graphic 21" descr="Wine with solid fill">
            <a:extLst>
              <a:ext uri="{FF2B5EF4-FFF2-40B4-BE49-F238E27FC236}">
                <a16:creationId xmlns:a16="http://schemas.microsoft.com/office/drawing/2014/main" id="{BC75DE65-D683-6B75-8AF1-5A46D024A77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052502" y="1832872"/>
            <a:ext cx="914400" cy="914400"/>
          </a:xfrm>
          <a:prstGeom prst="rect">
            <a:avLst/>
          </a:prstGeom>
        </p:spPr>
      </p:pic>
      <p:pic>
        <p:nvPicPr>
          <p:cNvPr id="24" name="Content Placeholder 4" descr="Martini with solid fill">
            <a:extLst>
              <a:ext uri="{FF2B5EF4-FFF2-40B4-BE49-F238E27FC236}">
                <a16:creationId xmlns:a16="http://schemas.microsoft.com/office/drawing/2014/main" id="{68E973E5-F835-20DE-6E15-5208377DBD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371555" y="1802392"/>
            <a:ext cx="914400" cy="914400"/>
          </a:xfrm>
          <a:prstGeom prst="rect">
            <a:avLst/>
          </a:prstGeom>
        </p:spPr>
      </p:pic>
      <p:pic>
        <p:nvPicPr>
          <p:cNvPr id="25" name="Content Placeholder 4" descr="Martini with solid fill">
            <a:extLst>
              <a:ext uri="{FF2B5EF4-FFF2-40B4-BE49-F238E27FC236}">
                <a16:creationId xmlns:a16="http://schemas.microsoft.com/office/drawing/2014/main" id="{E1544066-BAAF-DC91-7BBE-C2A8FF5A27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788455" y="2610448"/>
            <a:ext cx="914400" cy="914400"/>
          </a:xfrm>
          <a:prstGeom prst="rect">
            <a:avLst/>
          </a:prstGeom>
        </p:spPr>
      </p:pic>
      <p:pic>
        <p:nvPicPr>
          <p:cNvPr id="26" name="Content Placeholder 4" descr="Martini with solid fill">
            <a:extLst>
              <a:ext uri="{FF2B5EF4-FFF2-40B4-BE49-F238E27FC236}">
                <a16:creationId xmlns:a16="http://schemas.microsoft.com/office/drawing/2014/main" id="{48D0E92E-3125-54E9-0D2E-FC349FFDC8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678021" y="3271904"/>
            <a:ext cx="914400" cy="914400"/>
          </a:xfrm>
          <a:prstGeom prst="rect">
            <a:avLst/>
          </a:prstGeom>
        </p:spPr>
      </p:pic>
      <p:pic>
        <p:nvPicPr>
          <p:cNvPr id="29" name="Graphic 28" descr="Wine with solid fill">
            <a:extLst>
              <a:ext uri="{FF2B5EF4-FFF2-40B4-BE49-F238E27FC236}">
                <a16:creationId xmlns:a16="http://schemas.microsoft.com/office/drawing/2014/main" id="{A0A377E7-908E-A0B0-E7AD-41716F0E94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896600" y="4562792"/>
            <a:ext cx="914400" cy="914400"/>
          </a:xfrm>
          <a:prstGeom prst="rect">
            <a:avLst/>
          </a:prstGeom>
        </p:spPr>
      </p:pic>
      <p:pic>
        <p:nvPicPr>
          <p:cNvPr id="30" name="Graphic 29" descr="Coconut with solid fill">
            <a:extLst>
              <a:ext uri="{FF2B5EF4-FFF2-40B4-BE49-F238E27FC236}">
                <a16:creationId xmlns:a16="http://schemas.microsoft.com/office/drawing/2014/main" id="{E2477698-2E79-6FBE-DEB5-175610A9750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113038" y="5650547"/>
            <a:ext cx="914400" cy="914400"/>
          </a:xfrm>
          <a:prstGeom prst="rect">
            <a:avLst/>
          </a:prstGeom>
        </p:spPr>
      </p:pic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8714A44A-5D9E-6002-2781-639E9C59F778}"/>
              </a:ext>
            </a:extLst>
          </p:cNvPr>
          <p:cNvCxnSpPr>
            <a:cxnSpLocks/>
          </p:cNvCxnSpPr>
          <p:nvPr/>
        </p:nvCxnSpPr>
        <p:spPr>
          <a:xfrm>
            <a:off x="2966902" y="2286000"/>
            <a:ext cx="189029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81326733-051B-A093-0576-A74A084E35AE}"/>
              </a:ext>
            </a:extLst>
          </p:cNvPr>
          <p:cNvCxnSpPr>
            <a:cxnSpLocks/>
          </p:cNvCxnSpPr>
          <p:nvPr/>
        </p:nvCxnSpPr>
        <p:spPr>
          <a:xfrm flipV="1">
            <a:off x="4323936" y="2828496"/>
            <a:ext cx="844304" cy="60050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9932FD87-F7E7-9CC1-9F02-2A47BC15527E}"/>
              </a:ext>
            </a:extLst>
          </p:cNvPr>
          <p:cNvCxnSpPr>
            <a:cxnSpLocks/>
          </p:cNvCxnSpPr>
          <p:nvPr/>
        </p:nvCxnSpPr>
        <p:spPr>
          <a:xfrm>
            <a:off x="5427213" y="2828496"/>
            <a:ext cx="735834" cy="60050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AECCD62D-AEEF-D538-AC0C-9A3F8CAA5FF0}"/>
              </a:ext>
            </a:extLst>
          </p:cNvPr>
          <p:cNvCxnSpPr>
            <a:cxnSpLocks/>
          </p:cNvCxnSpPr>
          <p:nvPr/>
        </p:nvCxnSpPr>
        <p:spPr>
          <a:xfrm>
            <a:off x="4233933" y="3654188"/>
            <a:ext cx="641641" cy="63980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797EA37E-3C0D-A0EC-3C87-9B35D442239B}"/>
              </a:ext>
            </a:extLst>
          </p:cNvPr>
          <p:cNvCxnSpPr>
            <a:cxnSpLocks/>
          </p:cNvCxnSpPr>
          <p:nvPr/>
        </p:nvCxnSpPr>
        <p:spPr>
          <a:xfrm flipV="1">
            <a:off x="6826919" y="2775231"/>
            <a:ext cx="738287" cy="72403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50512D9B-819C-8DDB-B84F-18B5E3AD7269}"/>
              </a:ext>
            </a:extLst>
          </p:cNvPr>
          <p:cNvCxnSpPr>
            <a:cxnSpLocks/>
          </p:cNvCxnSpPr>
          <p:nvPr/>
        </p:nvCxnSpPr>
        <p:spPr>
          <a:xfrm flipV="1">
            <a:off x="1480554" y="5271461"/>
            <a:ext cx="844304" cy="60050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114C3B5A-00B8-E85A-7BE9-47A88C356B40}"/>
              </a:ext>
            </a:extLst>
          </p:cNvPr>
          <p:cNvCxnSpPr>
            <a:cxnSpLocks/>
          </p:cNvCxnSpPr>
          <p:nvPr/>
        </p:nvCxnSpPr>
        <p:spPr>
          <a:xfrm flipV="1">
            <a:off x="7209177" y="5477192"/>
            <a:ext cx="844304" cy="60050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06BF12A5-5F7A-DDC4-7DAD-0C3B271970FC}"/>
              </a:ext>
            </a:extLst>
          </p:cNvPr>
          <p:cNvCxnSpPr>
            <a:cxnSpLocks/>
          </p:cNvCxnSpPr>
          <p:nvPr/>
        </p:nvCxnSpPr>
        <p:spPr>
          <a:xfrm flipV="1">
            <a:off x="10323041" y="5634140"/>
            <a:ext cx="844304" cy="60050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13A7244F-9C7D-1E14-FE71-1B7A2A6BFBD8}"/>
              </a:ext>
            </a:extLst>
          </p:cNvPr>
          <p:cNvCxnSpPr>
            <a:cxnSpLocks/>
          </p:cNvCxnSpPr>
          <p:nvPr/>
        </p:nvCxnSpPr>
        <p:spPr>
          <a:xfrm>
            <a:off x="986267" y="3918690"/>
            <a:ext cx="1119090" cy="89360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DB408332-99B7-0C0D-0E60-B6879E9A01B7}"/>
              </a:ext>
            </a:extLst>
          </p:cNvPr>
          <p:cNvCxnSpPr>
            <a:cxnSpLocks/>
          </p:cNvCxnSpPr>
          <p:nvPr/>
        </p:nvCxnSpPr>
        <p:spPr>
          <a:xfrm>
            <a:off x="5171441" y="5330639"/>
            <a:ext cx="1119090" cy="89360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4645523B-9B13-1005-6E5B-D76E2EB59A9B}"/>
              </a:ext>
            </a:extLst>
          </p:cNvPr>
          <p:cNvCxnSpPr>
            <a:cxnSpLocks/>
          </p:cNvCxnSpPr>
          <p:nvPr/>
        </p:nvCxnSpPr>
        <p:spPr>
          <a:xfrm>
            <a:off x="9371555" y="4037514"/>
            <a:ext cx="1525045" cy="99730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42892361-2962-6020-A5FA-7777156C116C}"/>
              </a:ext>
            </a:extLst>
          </p:cNvPr>
          <p:cNvCxnSpPr>
            <a:cxnSpLocks/>
          </p:cNvCxnSpPr>
          <p:nvPr/>
        </p:nvCxnSpPr>
        <p:spPr>
          <a:xfrm>
            <a:off x="10122201" y="2453500"/>
            <a:ext cx="785485" cy="64346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BA1CB7F2-6689-8C52-6908-85C85E28BF5E}"/>
              </a:ext>
            </a:extLst>
          </p:cNvPr>
          <p:cNvCxnSpPr>
            <a:cxnSpLocks/>
          </p:cNvCxnSpPr>
          <p:nvPr/>
        </p:nvCxnSpPr>
        <p:spPr>
          <a:xfrm>
            <a:off x="5529781" y="4921445"/>
            <a:ext cx="2101548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62196C9E-071D-96A2-B187-9232A91DF051}"/>
              </a:ext>
            </a:extLst>
          </p:cNvPr>
          <p:cNvCxnSpPr>
            <a:cxnSpLocks/>
          </p:cNvCxnSpPr>
          <p:nvPr/>
        </p:nvCxnSpPr>
        <p:spPr>
          <a:xfrm>
            <a:off x="8296404" y="2325587"/>
            <a:ext cx="1184553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BC21208B-3DC2-F9E0-BBB3-1886F4EB7797}"/>
              </a:ext>
            </a:extLst>
          </p:cNvPr>
          <p:cNvCxnSpPr>
            <a:cxnSpLocks/>
          </p:cNvCxnSpPr>
          <p:nvPr/>
        </p:nvCxnSpPr>
        <p:spPr>
          <a:xfrm>
            <a:off x="8252465" y="5470713"/>
            <a:ext cx="1322068" cy="75353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70B80099-448D-3C5B-2679-753BE2874B5D}"/>
              </a:ext>
            </a:extLst>
          </p:cNvPr>
          <p:cNvCxnSpPr>
            <a:cxnSpLocks/>
          </p:cNvCxnSpPr>
          <p:nvPr/>
        </p:nvCxnSpPr>
        <p:spPr>
          <a:xfrm flipV="1">
            <a:off x="1483005" y="3369020"/>
            <a:ext cx="1844990" cy="1943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DDDC8F85-FB64-01F5-8343-6D4DD74593AF}"/>
              </a:ext>
            </a:extLst>
          </p:cNvPr>
          <p:cNvCxnSpPr>
            <a:cxnSpLocks/>
          </p:cNvCxnSpPr>
          <p:nvPr/>
        </p:nvCxnSpPr>
        <p:spPr>
          <a:xfrm flipH="1">
            <a:off x="3506668" y="3947626"/>
            <a:ext cx="177521" cy="168651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FD372DB7-B197-D4C7-5E83-316EB93067F4}"/>
              </a:ext>
            </a:extLst>
          </p:cNvPr>
          <p:cNvCxnSpPr>
            <a:cxnSpLocks/>
          </p:cNvCxnSpPr>
          <p:nvPr/>
        </p:nvCxnSpPr>
        <p:spPr>
          <a:xfrm flipH="1">
            <a:off x="9387123" y="2775231"/>
            <a:ext cx="372808" cy="49667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AA5EA71E-BE86-0E67-1CFD-39741ABE86B4}"/>
              </a:ext>
            </a:extLst>
          </p:cNvPr>
          <p:cNvCxnSpPr>
            <a:cxnSpLocks/>
          </p:cNvCxnSpPr>
          <p:nvPr/>
        </p:nvCxnSpPr>
        <p:spPr>
          <a:xfrm>
            <a:off x="2626448" y="2798920"/>
            <a:ext cx="733374" cy="32365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48F3DA27-CFD3-CA64-8A1D-30F14D7A4BA8}"/>
              </a:ext>
            </a:extLst>
          </p:cNvPr>
          <p:cNvCxnSpPr>
            <a:cxnSpLocks/>
          </p:cNvCxnSpPr>
          <p:nvPr/>
        </p:nvCxnSpPr>
        <p:spPr>
          <a:xfrm>
            <a:off x="818757" y="3947626"/>
            <a:ext cx="192853" cy="141138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767BDB5E-2F28-5C49-0040-586929182CA3}"/>
              </a:ext>
            </a:extLst>
          </p:cNvPr>
          <p:cNvCxnSpPr>
            <a:cxnSpLocks/>
          </p:cNvCxnSpPr>
          <p:nvPr/>
        </p:nvCxnSpPr>
        <p:spPr>
          <a:xfrm flipH="1">
            <a:off x="5507591" y="2584868"/>
            <a:ext cx="4065936" cy="206844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7E616B0D-D0FF-915B-1F58-1AA0DDC21BB8}"/>
              </a:ext>
            </a:extLst>
          </p:cNvPr>
          <p:cNvCxnSpPr>
            <a:cxnSpLocks/>
          </p:cNvCxnSpPr>
          <p:nvPr/>
        </p:nvCxnSpPr>
        <p:spPr>
          <a:xfrm>
            <a:off x="9938157" y="2811073"/>
            <a:ext cx="1229188" cy="165432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41514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D9E18D-9046-09A8-EDD2-DA6811AD9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Can the network reach </a:t>
            </a:r>
            <a:r>
              <a:rPr lang="en-GB" b="1" dirty="0"/>
              <a:t>consensus</a:t>
            </a:r>
            <a:r>
              <a:rPr lang="en-GB" dirty="0"/>
              <a:t>?</a:t>
            </a:r>
          </a:p>
        </p:txBody>
      </p:sp>
      <p:pic>
        <p:nvPicPr>
          <p:cNvPr id="5" name="Content Placeholder 4" descr="Martini with solid fill">
            <a:extLst>
              <a:ext uri="{FF2B5EF4-FFF2-40B4-BE49-F238E27FC236}">
                <a16:creationId xmlns:a16="http://schemas.microsoft.com/office/drawing/2014/main" id="{3CFC6F65-07A5-302E-F456-20D96A6466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9161" y="1957835"/>
            <a:ext cx="914400" cy="914400"/>
          </a:xfrm>
        </p:spPr>
      </p:pic>
      <p:pic>
        <p:nvPicPr>
          <p:cNvPr id="7" name="Graphic 6" descr="Wine with solid fill">
            <a:extLst>
              <a:ext uri="{FF2B5EF4-FFF2-40B4-BE49-F238E27FC236}">
                <a16:creationId xmlns:a16="http://schemas.microsoft.com/office/drawing/2014/main" id="{39FC3AA0-8FD3-8256-A38D-AE05A7F3C2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38392" y="4439743"/>
            <a:ext cx="914400" cy="914400"/>
          </a:xfrm>
          <a:prstGeom prst="rect">
            <a:avLst/>
          </a:prstGeom>
        </p:spPr>
      </p:pic>
      <p:pic>
        <p:nvPicPr>
          <p:cNvPr id="9" name="Graphic 8" descr="Beer with solid fill">
            <a:extLst>
              <a:ext uri="{FF2B5EF4-FFF2-40B4-BE49-F238E27FC236}">
                <a16:creationId xmlns:a16="http://schemas.microsoft.com/office/drawing/2014/main" id="{3CB57E14-599B-BCFE-1B22-0B585530D47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371830" y="2915761"/>
            <a:ext cx="914400" cy="914400"/>
          </a:xfrm>
          <a:prstGeom prst="rect">
            <a:avLst/>
          </a:prstGeom>
        </p:spPr>
      </p:pic>
      <p:pic>
        <p:nvPicPr>
          <p:cNvPr id="11" name="Graphic 10" descr="Coconut with solid fill">
            <a:extLst>
              <a:ext uri="{FF2B5EF4-FFF2-40B4-BE49-F238E27FC236}">
                <a16:creationId xmlns:a16="http://schemas.microsoft.com/office/drawing/2014/main" id="{2E9D6AEF-9D4D-DB1A-054F-10E7F335665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979989" y="5578475"/>
            <a:ext cx="914400" cy="914400"/>
          </a:xfrm>
          <a:prstGeom prst="rect">
            <a:avLst/>
          </a:prstGeom>
        </p:spPr>
      </p:pic>
      <p:pic>
        <p:nvPicPr>
          <p:cNvPr id="15" name="Graphic 14" descr="Wine with solid fill">
            <a:extLst>
              <a:ext uri="{FF2B5EF4-FFF2-40B4-BE49-F238E27FC236}">
                <a16:creationId xmlns:a16="http://schemas.microsoft.com/office/drawing/2014/main" id="{A5FF5EA5-B4DF-613E-78C6-E05CE1108C6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857192" y="1802392"/>
            <a:ext cx="914400" cy="914400"/>
          </a:xfrm>
          <a:prstGeom prst="rect">
            <a:avLst/>
          </a:prstGeom>
        </p:spPr>
      </p:pic>
      <p:pic>
        <p:nvPicPr>
          <p:cNvPr id="16" name="Graphic 15" descr="Beer with solid fill">
            <a:extLst>
              <a:ext uri="{FF2B5EF4-FFF2-40B4-BE49-F238E27FC236}">
                <a16:creationId xmlns:a16="http://schemas.microsoft.com/office/drawing/2014/main" id="{939D04D7-190F-FAAC-0854-DF3341C9D15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162339" y="4293993"/>
            <a:ext cx="914400" cy="914400"/>
          </a:xfrm>
          <a:prstGeom prst="rect">
            <a:avLst/>
          </a:prstGeom>
        </p:spPr>
      </p:pic>
      <p:pic>
        <p:nvPicPr>
          <p:cNvPr id="17" name="Graphic 16" descr="Beer with solid fill">
            <a:extLst>
              <a:ext uri="{FF2B5EF4-FFF2-40B4-BE49-F238E27FC236}">
                <a16:creationId xmlns:a16="http://schemas.microsoft.com/office/drawing/2014/main" id="{0E08305A-DCD4-9ECE-DE47-18822404A3B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646046" y="4333683"/>
            <a:ext cx="914400" cy="914400"/>
          </a:xfrm>
          <a:prstGeom prst="rect">
            <a:avLst/>
          </a:prstGeom>
        </p:spPr>
      </p:pic>
      <p:pic>
        <p:nvPicPr>
          <p:cNvPr id="18" name="Graphic 17" descr="Beer with solid fill">
            <a:extLst>
              <a:ext uri="{FF2B5EF4-FFF2-40B4-BE49-F238E27FC236}">
                <a16:creationId xmlns:a16="http://schemas.microsoft.com/office/drawing/2014/main" id="{BBE5B1EB-AC04-3A45-4593-ED7B573F007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8615" y="5477192"/>
            <a:ext cx="914400" cy="914400"/>
          </a:xfrm>
          <a:prstGeom prst="rect">
            <a:avLst/>
          </a:prstGeom>
        </p:spPr>
      </p:pic>
      <p:pic>
        <p:nvPicPr>
          <p:cNvPr id="19" name="Graphic 18" descr="Beer with solid fill">
            <a:extLst>
              <a:ext uri="{FF2B5EF4-FFF2-40B4-BE49-F238E27FC236}">
                <a16:creationId xmlns:a16="http://schemas.microsoft.com/office/drawing/2014/main" id="{9091D524-A2A9-FE79-1591-BAD78E1BA41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6778" y="2870975"/>
            <a:ext cx="914400" cy="914400"/>
          </a:xfrm>
          <a:prstGeom prst="rect">
            <a:avLst/>
          </a:prstGeom>
        </p:spPr>
      </p:pic>
      <p:pic>
        <p:nvPicPr>
          <p:cNvPr id="20" name="Graphic 19" descr="Wine with solid fill">
            <a:extLst>
              <a:ext uri="{FF2B5EF4-FFF2-40B4-BE49-F238E27FC236}">
                <a16:creationId xmlns:a16="http://schemas.microsoft.com/office/drawing/2014/main" id="{55EF6D65-AC7E-067B-DC78-0420A3EFD1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15740" y="3197326"/>
            <a:ext cx="914400" cy="914400"/>
          </a:xfrm>
          <a:prstGeom prst="rect">
            <a:avLst/>
          </a:prstGeom>
        </p:spPr>
      </p:pic>
      <p:pic>
        <p:nvPicPr>
          <p:cNvPr id="21" name="Graphic 20" descr="Wine with solid fill">
            <a:extLst>
              <a:ext uri="{FF2B5EF4-FFF2-40B4-BE49-F238E27FC236}">
                <a16:creationId xmlns:a16="http://schemas.microsoft.com/office/drawing/2014/main" id="{73AAFC0E-9605-12AF-E374-3A394B9F26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480957" y="5650547"/>
            <a:ext cx="914400" cy="914400"/>
          </a:xfrm>
          <a:prstGeom prst="rect">
            <a:avLst/>
          </a:prstGeom>
        </p:spPr>
      </p:pic>
      <p:pic>
        <p:nvPicPr>
          <p:cNvPr id="22" name="Graphic 21" descr="Wine with solid fill">
            <a:extLst>
              <a:ext uri="{FF2B5EF4-FFF2-40B4-BE49-F238E27FC236}">
                <a16:creationId xmlns:a16="http://schemas.microsoft.com/office/drawing/2014/main" id="{F53F522F-7EB1-CEBE-344A-802701164D8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052502" y="1832872"/>
            <a:ext cx="914400" cy="914400"/>
          </a:xfrm>
          <a:prstGeom prst="rect">
            <a:avLst/>
          </a:prstGeom>
        </p:spPr>
      </p:pic>
      <p:pic>
        <p:nvPicPr>
          <p:cNvPr id="24" name="Content Placeholder 4" descr="Martini with solid fill">
            <a:extLst>
              <a:ext uri="{FF2B5EF4-FFF2-40B4-BE49-F238E27FC236}">
                <a16:creationId xmlns:a16="http://schemas.microsoft.com/office/drawing/2014/main" id="{8C2422D6-C83C-EB45-DABC-605158966D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371555" y="1802392"/>
            <a:ext cx="914400" cy="914400"/>
          </a:xfrm>
          <a:prstGeom prst="rect">
            <a:avLst/>
          </a:prstGeom>
        </p:spPr>
      </p:pic>
      <p:pic>
        <p:nvPicPr>
          <p:cNvPr id="25" name="Content Placeholder 4" descr="Martini with solid fill">
            <a:extLst>
              <a:ext uri="{FF2B5EF4-FFF2-40B4-BE49-F238E27FC236}">
                <a16:creationId xmlns:a16="http://schemas.microsoft.com/office/drawing/2014/main" id="{143C89F5-B3AB-9E25-9372-88DB1E1125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788455" y="2610448"/>
            <a:ext cx="914400" cy="914400"/>
          </a:xfrm>
          <a:prstGeom prst="rect">
            <a:avLst/>
          </a:prstGeom>
        </p:spPr>
      </p:pic>
      <p:pic>
        <p:nvPicPr>
          <p:cNvPr id="26" name="Content Placeholder 4" descr="Martini with solid fill">
            <a:extLst>
              <a:ext uri="{FF2B5EF4-FFF2-40B4-BE49-F238E27FC236}">
                <a16:creationId xmlns:a16="http://schemas.microsoft.com/office/drawing/2014/main" id="{201AC4FC-1838-51BC-29BB-FE014912C8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678021" y="3271904"/>
            <a:ext cx="914400" cy="914400"/>
          </a:xfrm>
          <a:prstGeom prst="rect">
            <a:avLst/>
          </a:prstGeom>
        </p:spPr>
      </p:pic>
      <p:pic>
        <p:nvPicPr>
          <p:cNvPr id="29" name="Graphic 28" descr="Wine with solid fill">
            <a:extLst>
              <a:ext uri="{FF2B5EF4-FFF2-40B4-BE49-F238E27FC236}">
                <a16:creationId xmlns:a16="http://schemas.microsoft.com/office/drawing/2014/main" id="{580F1C58-C79D-396A-9C63-CE24F694B5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896600" y="4562792"/>
            <a:ext cx="914400" cy="914400"/>
          </a:xfrm>
          <a:prstGeom prst="rect">
            <a:avLst/>
          </a:prstGeom>
        </p:spPr>
      </p:pic>
      <p:pic>
        <p:nvPicPr>
          <p:cNvPr id="30" name="Graphic 29" descr="Coconut with solid fill">
            <a:extLst>
              <a:ext uri="{FF2B5EF4-FFF2-40B4-BE49-F238E27FC236}">
                <a16:creationId xmlns:a16="http://schemas.microsoft.com/office/drawing/2014/main" id="{063A33DF-B531-7F27-7509-5413D4E9281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113038" y="5650547"/>
            <a:ext cx="914400" cy="914400"/>
          </a:xfrm>
          <a:prstGeom prst="rect">
            <a:avLst/>
          </a:prstGeom>
        </p:spPr>
      </p:pic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74AC8942-04D2-02A0-2499-0DD27D9F5927}"/>
              </a:ext>
            </a:extLst>
          </p:cNvPr>
          <p:cNvCxnSpPr>
            <a:cxnSpLocks/>
          </p:cNvCxnSpPr>
          <p:nvPr/>
        </p:nvCxnSpPr>
        <p:spPr>
          <a:xfrm>
            <a:off x="2966902" y="2286000"/>
            <a:ext cx="189029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720156DA-FBAB-227E-DFD4-0A35125E7D7F}"/>
              </a:ext>
            </a:extLst>
          </p:cNvPr>
          <p:cNvCxnSpPr>
            <a:cxnSpLocks/>
          </p:cNvCxnSpPr>
          <p:nvPr/>
        </p:nvCxnSpPr>
        <p:spPr>
          <a:xfrm>
            <a:off x="6894389" y="3859775"/>
            <a:ext cx="4121554" cy="109593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6AA05D99-0C58-BC0F-9895-B904C70F71B8}"/>
              </a:ext>
            </a:extLst>
          </p:cNvPr>
          <p:cNvCxnSpPr>
            <a:cxnSpLocks/>
          </p:cNvCxnSpPr>
          <p:nvPr/>
        </p:nvCxnSpPr>
        <p:spPr>
          <a:xfrm>
            <a:off x="4233933" y="3654188"/>
            <a:ext cx="641641" cy="63980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261851DE-6B17-32FC-B38B-88811A0E35DC}"/>
              </a:ext>
            </a:extLst>
          </p:cNvPr>
          <p:cNvCxnSpPr>
            <a:cxnSpLocks/>
          </p:cNvCxnSpPr>
          <p:nvPr/>
        </p:nvCxnSpPr>
        <p:spPr>
          <a:xfrm flipV="1">
            <a:off x="1480554" y="5271461"/>
            <a:ext cx="844304" cy="60050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FED6CF57-4D84-8658-E225-69683817CC0A}"/>
              </a:ext>
            </a:extLst>
          </p:cNvPr>
          <p:cNvCxnSpPr>
            <a:cxnSpLocks/>
          </p:cNvCxnSpPr>
          <p:nvPr/>
        </p:nvCxnSpPr>
        <p:spPr>
          <a:xfrm flipV="1">
            <a:off x="10323041" y="5634140"/>
            <a:ext cx="844304" cy="60050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9B70173D-1AB0-2864-E8F4-6AF12E5BD663}"/>
              </a:ext>
            </a:extLst>
          </p:cNvPr>
          <p:cNvCxnSpPr>
            <a:cxnSpLocks/>
          </p:cNvCxnSpPr>
          <p:nvPr/>
        </p:nvCxnSpPr>
        <p:spPr>
          <a:xfrm>
            <a:off x="986267" y="3918690"/>
            <a:ext cx="1119090" cy="89360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49287E5A-96AF-C836-0317-E9FA7D63B5E8}"/>
              </a:ext>
            </a:extLst>
          </p:cNvPr>
          <p:cNvCxnSpPr>
            <a:cxnSpLocks/>
          </p:cNvCxnSpPr>
          <p:nvPr/>
        </p:nvCxnSpPr>
        <p:spPr>
          <a:xfrm>
            <a:off x="4034501" y="6152766"/>
            <a:ext cx="1872442" cy="2119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5FA55F19-894A-0BB0-9DEB-4C2A13EE331F}"/>
              </a:ext>
            </a:extLst>
          </p:cNvPr>
          <p:cNvCxnSpPr>
            <a:cxnSpLocks/>
          </p:cNvCxnSpPr>
          <p:nvPr/>
        </p:nvCxnSpPr>
        <p:spPr>
          <a:xfrm>
            <a:off x="6659206" y="4186304"/>
            <a:ext cx="1102921" cy="72969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85D6214A-12C0-8D79-371D-C94D265163C2}"/>
              </a:ext>
            </a:extLst>
          </p:cNvPr>
          <p:cNvCxnSpPr>
            <a:cxnSpLocks/>
          </p:cNvCxnSpPr>
          <p:nvPr/>
        </p:nvCxnSpPr>
        <p:spPr>
          <a:xfrm>
            <a:off x="10122201" y="2453500"/>
            <a:ext cx="785485" cy="64346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0366528D-B898-481B-2B0F-AF4CCB9E564C}"/>
              </a:ext>
            </a:extLst>
          </p:cNvPr>
          <p:cNvCxnSpPr>
            <a:cxnSpLocks/>
          </p:cNvCxnSpPr>
          <p:nvPr/>
        </p:nvCxnSpPr>
        <p:spPr>
          <a:xfrm>
            <a:off x="8657604" y="5019992"/>
            <a:ext cx="2370060" cy="18840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B65BCFCA-9516-2FEB-8143-8A96F5D3F3DF}"/>
              </a:ext>
            </a:extLst>
          </p:cNvPr>
          <p:cNvCxnSpPr>
            <a:cxnSpLocks/>
          </p:cNvCxnSpPr>
          <p:nvPr/>
        </p:nvCxnSpPr>
        <p:spPr>
          <a:xfrm>
            <a:off x="8296404" y="2325587"/>
            <a:ext cx="1184553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ECF6B9B0-A2CA-F874-23C5-CCF7F945D0C6}"/>
              </a:ext>
            </a:extLst>
          </p:cNvPr>
          <p:cNvCxnSpPr>
            <a:cxnSpLocks/>
          </p:cNvCxnSpPr>
          <p:nvPr/>
        </p:nvCxnSpPr>
        <p:spPr>
          <a:xfrm>
            <a:off x="8252465" y="5470713"/>
            <a:ext cx="1322068" cy="75353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354AA53B-777F-1252-8A31-2C97C5A40EB0}"/>
              </a:ext>
            </a:extLst>
          </p:cNvPr>
          <p:cNvCxnSpPr>
            <a:cxnSpLocks/>
          </p:cNvCxnSpPr>
          <p:nvPr/>
        </p:nvCxnSpPr>
        <p:spPr>
          <a:xfrm flipV="1">
            <a:off x="1483005" y="3369020"/>
            <a:ext cx="1844990" cy="1943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B987783F-9025-C47C-4A14-65E7368D993C}"/>
              </a:ext>
            </a:extLst>
          </p:cNvPr>
          <p:cNvCxnSpPr>
            <a:cxnSpLocks/>
          </p:cNvCxnSpPr>
          <p:nvPr/>
        </p:nvCxnSpPr>
        <p:spPr>
          <a:xfrm flipH="1" flipV="1">
            <a:off x="3028822" y="4812299"/>
            <a:ext cx="1654441" cy="8464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F4C74989-D8C9-1384-E1AB-7171EC315A60}"/>
              </a:ext>
            </a:extLst>
          </p:cNvPr>
          <p:cNvCxnSpPr>
            <a:cxnSpLocks/>
          </p:cNvCxnSpPr>
          <p:nvPr/>
        </p:nvCxnSpPr>
        <p:spPr>
          <a:xfrm flipH="1">
            <a:off x="9387123" y="2775231"/>
            <a:ext cx="372808" cy="49667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753B3B38-354B-5817-2133-350DB5927A1B}"/>
              </a:ext>
            </a:extLst>
          </p:cNvPr>
          <p:cNvCxnSpPr>
            <a:cxnSpLocks/>
          </p:cNvCxnSpPr>
          <p:nvPr/>
        </p:nvCxnSpPr>
        <p:spPr>
          <a:xfrm flipV="1">
            <a:off x="2832275" y="3593193"/>
            <a:ext cx="573115" cy="7008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BE8B8376-3CC7-ECE1-3AF7-A0570EC4C050}"/>
              </a:ext>
            </a:extLst>
          </p:cNvPr>
          <p:cNvCxnSpPr>
            <a:cxnSpLocks/>
          </p:cNvCxnSpPr>
          <p:nvPr/>
        </p:nvCxnSpPr>
        <p:spPr>
          <a:xfrm>
            <a:off x="818757" y="3947626"/>
            <a:ext cx="192853" cy="141138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8DD3A097-797E-8126-DFCB-35D12126E2C5}"/>
              </a:ext>
            </a:extLst>
          </p:cNvPr>
          <p:cNvCxnSpPr>
            <a:cxnSpLocks/>
          </p:cNvCxnSpPr>
          <p:nvPr/>
        </p:nvCxnSpPr>
        <p:spPr>
          <a:xfrm flipV="1">
            <a:off x="9468686" y="3541255"/>
            <a:ext cx="1558978" cy="28890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46573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A9F632-6B62-4CFD-6F11-CD5E559AB8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2E2EC1-B092-E06E-0E4E-6C7ACBC35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Can the network reach </a:t>
            </a:r>
            <a:r>
              <a:rPr lang="en-GB" b="1" dirty="0"/>
              <a:t>consensus</a:t>
            </a:r>
            <a:r>
              <a:rPr lang="en-GB" dirty="0"/>
              <a:t>?</a:t>
            </a:r>
          </a:p>
        </p:txBody>
      </p:sp>
      <p:pic>
        <p:nvPicPr>
          <p:cNvPr id="9" name="Graphic 8" descr="Beer with solid fill">
            <a:extLst>
              <a:ext uri="{FF2B5EF4-FFF2-40B4-BE49-F238E27FC236}">
                <a16:creationId xmlns:a16="http://schemas.microsoft.com/office/drawing/2014/main" id="{991BCAA6-87E8-2ABB-06E1-07865064A3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71830" y="2915761"/>
            <a:ext cx="914400" cy="914400"/>
          </a:xfrm>
          <a:prstGeom prst="rect">
            <a:avLst/>
          </a:prstGeom>
        </p:spPr>
      </p:pic>
      <p:pic>
        <p:nvPicPr>
          <p:cNvPr id="16" name="Graphic 15" descr="Beer with solid fill">
            <a:extLst>
              <a:ext uri="{FF2B5EF4-FFF2-40B4-BE49-F238E27FC236}">
                <a16:creationId xmlns:a16="http://schemas.microsoft.com/office/drawing/2014/main" id="{AB8D1D7A-C81C-F5E4-B31A-A4AED74049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63621" y="4444609"/>
            <a:ext cx="914400" cy="914400"/>
          </a:xfrm>
          <a:prstGeom prst="rect">
            <a:avLst/>
          </a:prstGeom>
        </p:spPr>
      </p:pic>
      <p:pic>
        <p:nvPicPr>
          <p:cNvPr id="17" name="Graphic 16" descr="Beer with solid fill">
            <a:extLst>
              <a:ext uri="{FF2B5EF4-FFF2-40B4-BE49-F238E27FC236}">
                <a16:creationId xmlns:a16="http://schemas.microsoft.com/office/drawing/2014/main" id="{1AD81F0B-99D9-2C3B-D9B6-DE14913241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96997" y="5650547"/>
            <a:ext cx="914400" cy="914400"/>
          </a:xfrm>
          <a:prstGeom prst="rect">
            <a:avLst/>
          </a:prstGeom>
        </p:spPr>
      </p:pic>
      <p:pic>
        <p:nvPicPr>
          <p:cNvPr id="18" name="Graphic 17" descr="Beer with solid fill">
            <a:extLst>
              <a:ext uri="{FF2B5EF4-FFF2-40B4-BE49-F238E27FC236}">
                <a16:creationId xmlns:a16="http://schemas.microsoft.com/office/drawing/2014/main" id="{ED2DB8E5-83AE-3BE4-4B20-BEE7839DBB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41552" y="1820302"/>
            <a:ext cx="914400" cy="914400"/>
          </a:xfrm>
          <a:prstGeom prst="rect">
            <a:avLst/>
          </a:prstGeom>
        </p:spPr>
      </p:pic>
      <p:pic>
        <p:nvPicPr>
          <p:cNvPr id="19" name="Graphic 18" descr="Beer with solid fill">
            <a:extLst>
              <a:ext uri="{FF2B5EF4-FFF2-40B4-BE49-F238E27FC236}">
                <a16:creationId xmlns:a16="http://schemas.microsoft.com/office/drawing/2014/main" id="{33643D1A-2F4D-0924-9758-77677DD6AB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6778" y="2870975"/>
            <a:ext cx="914400" cy="914400"/>
          </a:xfrm>
          <a:prstGeom prst="rect">
            <a:avLst/>
          </a:prstGeom>
        </p:spPr>
      </p:pic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C2366B52-D997-CF39-53D7-993B3C725935}"/>
              </a:ext>
            </a:extLst>
          </p:cNvPr>
          <p:cNvCxnSpPr>
            <a:cxnSpLocks/>
          </p:cNvCxnSpPr>
          <p:nvPr/>
        </p:nvCxnSpPr>
        <p:spPr>
          <a:xfrm>
            <a:off x="2966902" y="2286000"/>
            <a:ext cx="189029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8561B53E-6A45-1B08-8BFF-2E775B822D3D}"/>
              </a:ext>
            </a:extLst>
          </p:cNvPr>
          <p:cNvCxnSpPr>
            <a:cxnSpLocks/>
          </p:cNvCxnSpPr>
          <p:nvPr/>
        </p:nvCxnSpPr>
        <p:spPr>
          <a:xfrm flipV="1">
            <a:off x="4323936" y="2828496"/>
            <a:ext cx="844304" cy="60050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375D11A9-6EE6-2C3B-9C4C-CB53576AA9E2}"/>
              </a:ext>
            </a:extLst>
          </p:cNvPr>
          <p:cNvCxnSpPr>
            <a:cxnSpLocks/>
          </p:cNvCxnSpPr>
          <p:nvPr/>
        </p:nvCxnSpPr>
        <p:spPr>
          <a:xfrm>
            <a:off x="5427213" y="2828496"/>
            <a:ext cx="735834" cy="60050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FF64C4ED-36CA-4926-44C7-74CC73DF7E5E}"/>
              </a:ext>
            </a:extLst>
          </p:cNvPr>
          <p:cNvCxnSpPr>
            <a:cxnSpLocks/>
          </p:cNvCxnSpPr>
          <p:nvPr/>
        </p:nvCxnSpPr>
        <p:spPr>
          <a:xfrm>
            <a:off x="4233933" y="3654188"/>
            <a:ext cx="641641" cy="63980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34607D23-CCBF-757C-2ADB-7B4254E1D1B6}"/>
              </a:ext>
            </a:extLst>
          </p:cNvPr>
          <p:cNvCxnSpPr>
            <a:cxnSpLocks/>
          </p:cNvCxnSpPr>
          <p:nvPr/>
        </p:nvCxnSpPr>
        <p:spPr>
          <a:xfrm flipV="1">
            <a:off x="6913693" y="2775231"/>
            <a:ext cx="651513" cy="55294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ED7BFC01-8A94-F2BA-F6CF-874949A9E93C}"/>
              </a:ext>
            </a:extLst>
          </p:cNvPr>
          <p:cNvCxnSpPr>
            <a:cxnSpLocks/>
          </p:cNvCxnSpPr>
          <p:nvPr/>
        </p:nvCxnSpPr>
        <p:spPr>
          <a:xfrm flipV="1">
            <a:off x="1480554" y="5271461"/>
            <a:ext cx="844304" cy="60050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70ED88CA-26FA-DA5C-3D58-3C4781F15D9B}"/>
              </a:ext>
            </a:extLst>
          </p:cNvPr>
          <p:cNvCxnSpPr>
            <a:cxnSpLocks/>
          </p:cNvCxnSpPr>
          <p:nvPr/>
        </p:nvCxnSpPr>
        <p:spPr>
          <a:xfrm flipV="1">
            <a:off x="7209177" y="5477192"/>
            <a:ext cx="844304" cy="60050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C86F41BE-AB36-CBF8-06AC-A2F62770866A}"/>
              </a:ext>
            </a:extLst>
          </p:cNvPr>
          <p:cNvCxnSpPr>
            <a:cxnSpLocks/>
          </p:cNvCxnSpPr>
          <p:nvPr/>
        </p:nvCxnSpPr>
        <p:spPr>
          <a:xfrm flipV="1">
            <a:off x="10323041" y="5634140"/>
            <a:ext cx="844304" cy="60050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EF60CA0B-CE0F-43EA-E5C1-558A336117BF}"/>
              </a:ext>
            </a:extLst>
          </p:cNvPr>
          <p:cNvCxnSpPr>
            <a:cxnSpLocks/>
          </p:cNvCxnSpPr>
          <p:nvPr/>
        </p:nvCxnSpPr>
        <p:spPr>
          <a:xfrm>
            <a:off x="986267" y="3918690"/>
            <a:ext cx="1119090" cy="89360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517B49B8-CE06-0C4B-32A6-B61FA18B7FA9}"/>
              </a:ext>
            </a:extLst>
          </p:cNvPr>
          <p:cNvCxnSpPr>
            <a:cxnSpLocks/>
          </p:cNvCxnSpPr>
          <p:nvPr/>
        </p:nvCxnSpPr>
        <p:spPr>
          <a:xfrm>
            <a:off x="5171441" y="5330639"/>
            <a:ext cx="1119090" cy="89360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67E87C35-F14C-E3CA-A4A5-DF36D9C99956}"/>
              </a:ext>
            </a:extLst>
          </p:cNvPr>
          <p:cNvCxnSpPr>
            <a:cxnSpLocks/>
          </p:cNvCxnSpPr>
          <p:nvPr/>
        </p:nvCxnSpPr>
        <p:spPr>
          <a:xfrm>
            <a:off x="9371555" y="4037514"/>
            <a:ext cx="1525045" cy="99730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43351B16-0F32-7C14-B63E-6F259C07A5F3}"/>
              </a:ext>
            </a:extLst>
          </p:cNvPr>
          <p:cNvCxnSpPr>
            <a:cxnSpLocks/>
          </p:cNvCxnSpPr>
          <p:nvPr/>
        </p:nvCxnSpPr>
        <p:spPr>
          <a:xfrm>
            <a:off x="10305676" y="2412970"/>
            <a:ext cx="785485" cy="64346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07285F36-A7B0-EA01-9F1F-DF7F79B4824A}"/>
              </a:ext>
            </a:extLst>
          </p:cNvPr>
          <p:cNvCxnSpPr>
            <a:cxnSpLocks/>
          </p:cNvCxnSpPr>
          <p:nvPr/>
        </p:nvCxnSpPr>
        <p:spPr>
          <a:xfrm>
            <a:off x="5529781" y="4921445"/>
            <a:ext cx="2101548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4D52DB81-5223-FBD5-A2B4-F7BC84CA42D7}"/>
              </a:ext>
            </a:extLst>
          </p:cNvPr>
          <p:cNvCxnSpPr>
            <a:cxnSpLocks/>
          </p:cNvCxnSpPr>
          <p:nvPr/>
        </p:nvCxnSpPr>
        <p:spPr>
          <a:xfrm>
            <a:off x="8296404" y="2325587"/>
            <a:ext cx="1184553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475756D4-B369-0A9A-174D-9859E9B39D6B}"/>
              </a:ext>
            </a:extLst>
          </p:cNvPr>
          <p:cNvCxnSpPr>
            <a:cxnSpLocks/>
          </p:cNvCxnSpPr>
          <p:nvPr/>
        </p:nvCxnSpPr>
        <p:spPr>
          <a:xfrm>
            <a:off x="8252465" y="5470713"/>
            <a:ext cx="1322068" cy="75353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3053AA80-9914-A3E3-8BCA-31EDB3AF874F}"/>
              </a:ext>
            </a:extLst>
          </p:cNvPr>
          <p:cNvCxnSpPr>
            <a:cxnSpLocks/>
          </p:cNvCxnSpPr>
          <p:nvPr/>
        </p:nvCxnSpPr>
        <p:spPr>
          <a:xfrm flipV="1">
            <a:off x="1483005" y="3369020"/>
            <a:ext cx="1844990" cy="1943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1CFC042F-092E-2824-A26D-37D307DACA40}"/>
              </a:ext>
            </a:extLst>
          </p:cNvPr>
          <p:cNvCxnSpPr>
            <a:cxnSpLocks/>
          </p:cNvCxnSpPr>
          <p:nvPr/>
        </p:nvCxnSpPr>
        <p:spPr>
          <a:xfrm flipH="1">
            <a:off x="3506668" y="3947626"/>
            <a:ext cx="177521" cy="168651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52648CDF-4DBB-FA53-1FB8-8298CE2AB029}"/>
              </a:ext>
            </a:extLst>
          </p:cNvPr>
          <p:cNvCxnSpPr>
            <a:cxnSpLocks/>
          </p:cNvCxnSpPr>
          <p:nvPr/>
        </p:nvCxnSpPr>
        <p:spPr>
          <a:xfrm flipH="1">
            <a:off x="9387123" y="2775231"/>
            <a:ext cx="372808" cy="49667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296B9455-6178-8089-6CF2-7F3C355990E0}"/>
              </a:ext>
            </a:extLst>
          </p:cNvPr>
          <p:cNvCxnSpPr>
            <a:cxnSpLocks/>
          </p:cNvCxnSpPr>
          <p:nvPr/>
        </p:nvCxnSpPr>
        <p:spPr>
          <a:xfrm>
            <a:off x="2626448" y="2798920"/>
            <a:ext cx="733374" cy="32365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AE14CECD-2B6B-BDF7-6CEC-820BEBB85AB9}"/>
              </a:ext>
            </a:extLst>
          </p:cNvPr>
          <p:cNvCxnSpPr>
            <a:cxnSpLocks/>
          </p:cNvCxnSpPr>
          <p:nvPr/>
        </p:nvCxnSpPr>
        <p:spPr>
          <a:xfrm>
            <a:off x="818757" y="3947626"/>
            <a:ext cx="192853" cy="141138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C98F38A0-7820-5078-E381-68A959C118D5}"/>
              </a:ext>
            </a:extLst>
          </p:cNvPr>
          <p:cNvCxnSpPr>
            <a:cxnSpLocks/>
          </p:cNvCxnSpPr>
          <p:nvPr/>
        </p:nvCxnSpPr>
        <p:spPr>
          <a:xfrm flipH="1">
            <a:off x="5507591" y="2584868"/>
            <a:ext cx="4065936" cy="206844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884F3580-D259-08A3-E587-CF908418A7A4}"/>
              </a:ext>
            </a:extLst>
          </p:cNvPr>
          <p:cNvCxnSpPr>
            <a:cxnSpLocks/>
          </p:cNvCxnSpPr>
          <p:nvPr/>
        </p:nvCxnSpPr>
        <p:spPr>
          <a:xfrm>
            <a:off x="9938157" y="2811073"/>
            <a:ext cx="1229188" cy="165432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" name="Graphic 2" descr="Beer with solid fill">
            <a:extLst>
              <a:ext uri="{FF2B5EF4-FFF2-40B4-BE49-F238E27FC236}">
                <a16:creationId xmlns:a16="http://schemas.microsoft.com/office/drawing/2014/main" id="{1733BB01-4220-CE65-CB5E-2008B23FBE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48300" y="1767839"/>
            <a:ext cx="914400" cy="914400"/>
          </a:xfrm>
          <a:prstGeom prst="rect">
            <a:avLst/>
          </a:prstGeom>
        </p:spPr>
      </p:pic>
      <p:pic>
        <p:nvPicPr>
          <p:cNvPr id="8" name="Content Placeholder 7" descr="Beer with solid fill">
            <a:extLst>
              <a:ext uri="{FF2B5EF4-FFF2-40B4-BE49-F238E27FC236}">
                <a16:creationId xmlns:a16="http://schemas.microsoft.com/office/drawing/2014/main" id="{1E078025-5E88-294C-E032-BB4BEC7149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17056" y="4270744"/>
            <a:ext cx="914400" cy="914400"/>
          </a:xfrm>
          <a:prstGeom prst="rect">
            <a:avLst/>
          </a:prstGeom>
        </p:spPr>
      </p:pic>
      <p:pic>
        <p:nvPicPr>
          <p:cNvPr id="10" name="Graphic 9" descr="Beer with solid fill">
            <a:extLst>
              <a:ext uri="{FF2B5EF4-FFF2-40B4-BE49-F238E27FC236}">
                <a16:creationId xmlns:a16="http://schemas.microsoft.com/office/drawing/2014/main" id="{C7F57798-18E3-5B7F-7A42-98B3B0EDCD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9100" y="5477192"/>
            <a:ext cx="914400" cy="914400"/>
          </a:xfrm>
          <a:prstGeom prst="rect">
            <a:avLst/>
          </a:prstGeom>
        </p:spPr>
      </p:pic>
      <p:pic>
        <p:nvPicPr>
          <p:cNvPr id="12" name="Graphic 11" descr="Beer with solid fill">
            <a:extLst>
              <a:ext uri="{FF2B5EF4-FFF2-40B4-BE49-F238E27FC236}">
                <a16:creationId xmlns:a16="http://schemas.microsoft.com/office/drawing/2014/main" id="{E0B0B8AB-949A-9A9C-5CE7-6D6F59AD9D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22261" y="5751605"/>
            <a:ext cx="914400" cy="914400"/>
          </a:xfrm>
          <a:prstGeom prst="rect">
            <a:avLst/>
          </a:prstGeom>
        </p:spPr>
      </p:pic>
      <p:pic>
        <p:nvPicPr>
          <p:cNvPr id="13" name="Graphic 12" descr="Beer with solid fill">
            <a:extLst>
              <a:ext uri="{FF2B5EF4-FFF2-40B4-BE49-F238E27FC236}">
                <a16:creationId xmlns:a16="http://schemas.microsoft.com/office/drawing/2014/main" id="{ECB4C368-62B0-0956-E03E-D863C5E64A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47410" y="4385087"/>
            <a:ext cx="914400" cy="914400"/>
          </a:xfrm>
          <a:prstGeom prst="rect">
            <a:avLst/>
          </a:prstGeom>
        </p:spPr>
      </p:pic>
      <p:pic>
        <p:nvPicPr>
          <p:cNvPr id="14" name="Graphic 13" descr="Beer with solid fill">
            <a:extLst>
              <a:ext uri="{FF2B5EF4-FFF2-40B4-BE49-F238E27FC236}">
                <a16:creationId xmlns:a16="http://schemas.microsoft.com/office/drawing/2014/main" id="{7192159A-DD24-13A2-040A-BCCA834683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63987" y="1820302"/>
            <a:ext cx="914400" cy="914400"/>
          </a:xfrm>
          <a:prstGeom prst="rect">
            <a:avLst/>
          </a:prstGeom>
        </p:spPr>
      </p:pic>
      <p:pic>
        <p:nvPicPr>
          <p:cNvPr id="23" name="Graphic 22" descr="Beer with solid fill">
            <a:extLst>
              <a:ext uri="{FF2B5EF4-FFF2-40B4-BE49-F238E27FC236}">
                <a16:creationId xmlns:a16="http://schemas.microsoft.com/office/drawing/2014/main" id="{0CEF7CB5-99D9-5175-C26A-A9FD02680D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73399" y="3019654"/>
            <a:ext cx="914400" cy="914400"/>
          </a:xfrm>
          <a:prstGeom prst="rect">
            <a:avLst/>
          </a:prstGeom>
        </p:spPr>
      </p:pic>
      <p:pic>
        <p:nvPicPr>
          <p:cNvPr id="28" name="Graphic 27" descr="Beer with solid fill">
            <a:extLst>
              <a:ext uri="{FF2B5EF4-FFF2-40B4-BE49-F238E27FC236}">
                <a16:creationId xmlns:a16="http://schemas.microsoft.com/office/drawing/2014/main" id="{3733F9FD-935E-5FF5-4DBC-95C17AC177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92140" y="2704692"/>
            <a:ext cx="914400" cy="914400"/>
          </a:xfrm>
          <a:prstGeom prst="rect">
            <a:avLst/>
          </a:prstGeom>
        </p:spPr>
      </p:pic>
      <p:pic>
        <p:nvPicPr>
          <p:cNvPr id="31" name="Graphic 30" descr="Beer with solid fill">
            <a:extLst>
              <a:ext uri="{FF2B5EF4-FFF2-40B4-BE49-F238E27FC236}">
                <a16:creationId xmlns:a16="http://schemas.microsoft.com/office/drawing/2014/main" id="{C455DFA4-0BF3-D21E-3A2F-DE2886CCFF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89007" y="1706520"/>
            <a:ext cx="914400" cy="914400"/>
          </a:xfrm>
          <a:prstGeom prst="rect">
            <a:avLst/>
          </a:prstGeom>
        </p:spPr>
      </p:pic>
      <p:pic>
        <p:nvPicPr>
          <p:cNvPr id="32" name="Graphic 31" descr="Beer with solid fill">
            <a:extLst>
              <a:ext uri="{FF2B5EF4-FFF2-40B4-BE49-F238E27FC236}">
                <a16:creationId xmlns:a16="http://schemas.microsoft.com/office/drawing/2014/main" id="{72A804AE-94C5-8E7B-3C74-0FA4CFFE11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07686" y="4592569"/>
            <a:ext cx="914400" cy="914400"/>
          </a:xfrm>
          <a:prstGeom prst="rect">
            <a:avLst/>
          </a:prstGeom>
        </p:spPr>
      </p:pic>
      <p:pic>
        <p:nvPicPr>
          <p:cNvPr id="33" name="Graphic 32" descr="Beer with solid fill">
            <a:extLst>
              <a:ext uri="{FF2B5EF4-FFF2-40B4-BE49-F238E27FC236}">
                <a16:creationId xmlns:a16="http://schemas.microsoft.com/office/drawing/2014/main" id="{9C0525AF-F1CD-532F-9707-212E310ACC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10617" y="5847480"/>
            <a:ext cx="914400" cy="914400"/>
          </a:xfrm>
          <a:prstGeom prst="rect">
            <a:avLst/>
          </a:prstGeom>
        </p:spPr>
      </p:pic>
      <p:pic>
        <p:nvPicPr>
          <p:cNvPr id="34" name="Graphic 33" descr="Beer with solid fill">
            <a:extLst>
              <a:ext uri="{FF2B5EF4-FFF2-40B4-BE49-F238E27FC236}">
                <a16:creationId xmlns:a16="http://schemas.microsoft.com/office/drawing/2014/main" id="{9FA4B1A6-CC52-F1FF-05A0-2E14828D85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60774" y="310844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3040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5DA9F-CF92-CC0B-82C8-EB40D7A021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Question(s)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9EF240-1D65-22F9-A636-698F94E815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Q1: Does introducing </a:t>
            </a:r>
            <a:r>
              <a:rPr lang="en-US" b="1" dirty="0"/>
              <a:t>degrees of stubbornness </a:t>
            </a:r>
            <a:r>
              <a:rPr lang="en-US" dirty="0"/>
              <a:t>that influence interactions between individuals (making the network </a:t>
            </a:r>
            <a:r>
              <a:rPr lang="en-US" b="1" dirty="0"/>
              <a:t>heterogeneous</a:t>
            </a:r>
            <a:r>
              <a:rPr lang="en-US" dirty="0"/>
              <a:t>) change the dynamics of the system?</a:t>
            </a:r>
          </a:p>
          <a:p>
            <a:pPr marL="0" indent="0">
              <a:buNone/>
            </a:pPr>
            <a:endParaRPr lang="en-US" sz="1100" dirty="0"/>
          </a:p>
          <a:p>
            <a:pPr marL="0" indent="0">
              <a:buNone/>
            </a:pPr>
            <a:r>
              <a:rPr lang="en-US" dirty="0"/>
              <a:t>Q2: Does introducing </a:t>
            </a:r>
            <a:r>
              <a:rPr lang="en-US" b="1" dirty="0"/>
              <a:t>“mediators” </a:t>
            </a:r>
            <a:r>
              <a:rPr lang="en-US" dirty="0"/>
              <a:t>that seek out disagreement change the dynamics of the system?</a:t>
            </a:r>
          </a:p>
          <a:p>
            <a:pPr marL="0" indent="0">
              <a:buNone/>
            </a:pPr>
            <a:endParaRPr lang="en-US" sz="1000" dirty="0"/>
          </a:p>
          <a:p>
            <a:pPr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Does it reach consensus?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How long does it take to reach consensus?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What are the sizes of the different communities at consensus?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15747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70AF3A-2EBB-C1FB-9FAB-9EAB79E3CF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211741" cy="1343422"/>
          </a:xfrm>
        </p:spPr>
        <p:txBody>
          <a:bodyPr/>
          <a:lstStyle/>
          <a:p>
            <a:r>
              <a:rPr lang="en-GB" dirty="0"/>
              <a:t>Base Model</a:t>
            </a:r>
            <a:r>
              <a:rPr lang="en-GB"/>
              <a:t>: Coevolution of opinions and connections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E1B0DA-10A9-C5C1-8CEC-D9C2719B84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3000" y="1823810"/>
            <a:ext cx="8015288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 sz="1800" dirty="0">
                <a:latin typeface="Trebuchet MS"/>
              </a:rPr>
              <a:t>Holme &amp; Newman (2006):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GB" sz="1800" dirty="0">
                <a:latin typeface="Trebuchet MS"/>
                <a:ea typeface="+mn-lt"/>
                <a:cs typeface="+mn-lt"/>
              </a:rPr>
              <a:t>Nodes: Individuals, Edges = social connections, shape = opinion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GB" sz="1800" dirty="0">
                <a:latin typeface="Trebuchet MS"/>
                <a:ea typeface="+mn-lt"/>
                <a:cs typeface="+mn-lt"/>
              </a:rPr>
              <a:t>At each step, pick a random individual </a:t>
            </a:r>
            <a:r>
              <a:rPr lang="en-GB" sz="1800" dirty="0" err="1">
                <a:latin typeface="Trebuchet MS"/>
                <a:ea typeface="+mn-lt"/>
                <a:cs typeface="+mn-lt"/>
              </a:rPr>
              <a:t>i</a:t>
            </a:r>
            <a:r>
              <a:rPr lang="en-GB" sz="1800" dirty="0">
                <a:latin typeface="Trebuchet MS"/>
                <a:ea typeface="+mn-lt"/>
                <a:cs typeface="+mn-lt"/>
              </a:rPr>
              <a:t> and a neighbour j (edge (</a:t>
            </a:r>
            <a:r>
              <a:rPr lang="en-GB" sz="1800" dirty="0" err="1">
                <a:latin typeface="Trebuchet MS"/>
                <a:ea typeface="+mn-lt"/>
                <a:cs typeface="+mn-lt"/>
              </a:rPr>
              <a:t>i,j</a:t>
            </a:r>
            <a:r>
              <a:rPr lang="en-GB" sz="1800" dirty="0">
                <a:latin typeface="Trebuchet MS"/>
                <a:ea typeface="+mn-lt"/>
                <a:cs typeface="+mn-lt"/>
              </a:rPr>
              <a:t>)</a:t>
            </a:r>
          </a:p>
          <a:p>
            <a:pPr lvl="1">
              <a:buFont typeface="Courier New" panose="020B0604020202020204" pitchFamily="34" charset="0"/>
              <a:buChar char="o"/>
            </a:pPr>
            <a:endParaRPr lang="en-GB" sz="1800" dirty="0">
              <a:latin typeface="Trebuchet MS"/>
              <a:ea typeface="+mn-lt"/>
              <a:cs typeface="+mn-lt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GB" sz="1800" dirty="0">
                <a:latin typeface="Trebuchet MS"/>
                <a:ea typeface="+mn-lt"/>
                <a:cs typeface="+mn-lt"/>
              </a:rPr>
              <a:t>With probability </a:t>
            </a:r>
            <a:r>
              <a:rPr lang="en-GB" sz="1800">
                <a:latin typeface="Trebuchet MS"/>
                <a:ea typeface="Calibri"/>
                <a:cs typeface="Calibri"/>
              </a:rPr>
              <a:t>φ</a:t>
            </a:r>
            <a:r>
              <a:rPr lang="en-GB" sz="1800" dirty="0">
                <a:latin typeface="Trebuchet MS"/>
                <a:ea typeface="Calibri"/>
                <a:cs typeface="Calibri"/>
              </a:rPr>
              <a:t>: Rewire that edge to a random node with same opinion as </a:t>
            </a:r>
            <a:r>
              <a:rPr lang="en-GB" sz="1800" dirty="0" err="1">
                <a:latin typeface="Trebuchet MS"/>
                <a:ea typeface="Calibri"/>
                <a:cs typeface="Calibri"/>
              </a:rPr>
              <a:t>i</a:t>
            </a:r>
            <a:endParaRPr lang="en-GB" sz="1800" dirty="0">
              <a:latin typeface="Trebuchet MS"/>
              <a:ea typeface="Calibri"/>
              <a:cs typeface="Calibri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GB" sz="1800" dirty="0">
                <a:latin typeface="Trebuchet MS"/>
                <a:ea typeface="Calibri"/>
                <a:cs typeface="Calibri"/>
              </a:rPr>
              <a:t>With probability 1-φ: </a:t>
            </a:r>
            <a:r>
              <a:rPr lang="en-GB" sz="1800" dirty="0" err="1">
                <a:latin typeface="Trebuchet MS"/>
                <a:ea typeface="Calibri"/>
                <a:cs typeface="Calibri"/>
              </a:rPr>
              <a:t>i</a:t>
            </a:r>
            <a:r>
              <a:rPr lang="en-GB" sz="1800" dirty="0">
                <a:latin typeface="Trebuchet MS"/>
                <a:ea typeface="Calibri"/>
                <a:cs typeface="Calibri"/>
              </a:rPr>
              <a:t> adopts j's opinion </a:t>
            </a:r>
            <a:endParaRPr lang="en-GB" sz="1800" dirty="0">
              <a:ea typeface="Calibri"/>
              <a:cs typeface="Calibri"/>
            </a:endParaRPr>
          </a:p>
          <a:p>
            <a:pPr lvl="1">
              <a:buFont typeface="Courier New" panose="020B0604020202020204" pitchFamily="34" charset="0"/>
              <a:buChar char="o"/>
            </a:pPr>
            <a:endParaRPr lang="en-GB" sz="1800" dirty="0">
              <a:ea typeface="Calibri"/>
              <a:cs typeface="Calibri"/>
            </a:endParaRPr>
          </a:p>
          <a:p>
            <a:pPr lvl="1">
              <a:buFont typeface="Courier New" panose="020B0604020202020204" pitchFamily="34" charset="0"/>
              <a:buChar char="o"/>
            </a:pPr>
            <a:endParaRPr lang="en-GB" sz="1800" dirty="0">
              <a:ea typeface="Calibri"/>
              <a:cs typeface="Calibri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GB" sz="1800" dirty="0">
                <a:ea typeface="Calibri"/>
                <a:cs typeface="Calibri"/>
              </a:rPr>
              <a:t>System evolves until no links connect disagreeing opinions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GB" sz="1800" dirty="0">
                <a:ea typeface="Calibri"/>
                <a:cs typeface="Calibri"/>
              </a:rPr>
              <a:t>Outcome depends on </a:t>
            </a:r>
            <a:r>
              <a:rPr lang="en-GB" sz="1800">
                <a:ea typeface="Calibri"/>
                <a:cs typeface="Calibri"/>
              </a:rPr>
              <a:t>φ</a:t>
            </a:r>
            <a:r>
              <a:rPr lang="en-GB" sz="1800" dirty="0">
                <a:ea typeface="Calibri"/>
                <a:cs typeface="Calibri"/>
              </a:rPr>
              <a:t>:</a:t>
            </a:r>
            <a:r>
              <a:rPr lang="en-GB" sz="1800">
                <a:ea typeface="Calibri"/>
                <a:cs typeface="Calibri"/>
              </a:rPr>
              <a:t> fragmentation</a:t>
            </a:r>
            <a:r>
              <a:rPr lang="en-GB" sz="1800" dirty="0">
                <a:ea typeface="Calibri"/>
                <a:cs typeface="Calibri"/>
              </a:rPr>
              <a:t> vs global consensus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GB" sz="1800">
                <a:ea typeface="Calibri"/>
                <a:cs typeface="Calibri"/>
              </a:rPr>
              <a:t>In agreement with </a:t>
            </a:r>
            <a:r>
              <a:rPr lang="en-GB" sz="1800" err="1">
                <a:ea typeface="Calibri"/>
                <a:cs typeface="Calibri"/>
              </a:rPr>
              <a:t>papaer</a:t>
            </a:r>
            <a:endParaRPr lang="en-GB" sz="1800">
              <a:ea typeface="Calibri"/>
              <a:cs typeface="Calibri"/>
            </a:endParaRPr>
          </a:p>
          <a:p>
            <a:endParaRPr lang="en-GB">
              <a:ea typeface="Calibri"/>
              <a:cs typeface="Calibri"/>
            </a:endParaRPr>
          </a:p>
          <a:p>
            <a:pPr lvl="1">
              <a:buFont typeface="Courier New" panose="020B0604020202020204" pitchFamily="34" charset="0"/>
              <a:buChar char="o"/>
            </a:pPr>
            <a:endParaRPr lang="en-GB"/>
          </a:p>
        </p:txBody>
      </p:sp>
      <p:pic>
        <p:nvPicPr>
          <p:cNvPr id="6" name="Picture 5" descr="A close-up of a diagram&#10;&#10;AI-generated content may be incorrect.">
            <a:extLst>
              <a:ext uri="{FF2B5EF4-FFF2-40B4-BE49-F238E27FC236}">
                <a16:creationId xmlns:a16="http://schemas.microsoft.com/office/drawing/2014/main" id="{57329210-A7EE-694A-9361-2062BE0CB9C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514" t="5596" r="50599" b="7591"/>
          <a:stretch>
            <a:fillRect/>
          </a:stretch>
        </p:blipFill>
        <p:spPr>
          <a:xfrm>
            <a:off x="8652570" y="1823810"/>
            <a:ext cx="3527051" cy="1865940"/>
          </a:xfrm>
          <a:prstGeom prst="rect">
            <a:avLst/>
          </a:prstGeom>
        </p:spPr>
      </p:pic>
      <p:pic>
        <p:nvPicPr>
          <p:cNvPr id="7" name="Picture 6" descr="A close-up of a diagram&#10;&#10;AI-generated content may be incorrect.">
            <a:extLst>
              <a:ext uri="{FF2B5EF4-FFF2-40B4-BE49-F238E27FC236}">
                <a16:creationId xmlns:a16="http://schemas.microsoft.com/office/drawing/2014/main" id="{0C1FA8E0-4ED6-6C74-353B-582E39CE6AD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0431" t="8288" r="2506" b="7337"/>
          <a:stretch>
            <a:fillRect/>
          </a:stretch>
        </p:blipFill>
        <p:spPr>
          <a:xfrm>
            <a:off x="8652570" y="3689750"/>
            <a:ext cx="3558485" cy="1866115"/>
          </a:xfrm>
          <a:prstGeom prst="rect">
            <a:avLst/>
          </a:prstGeom>
        </p:spPr>
      </p:pic>
      <p:pic>
        <p:nvPicPr>
          <p:cNvPr id="8" name="Graphic 7" descr="Coconut with solid fill">
            <a:extLst>
              <a:ext uri="{FF2B5EF4-FFF2-40B4-BE49-F238E27FC236}">
                <a16:creationId xmlns:a16="http://schemas.microsoft.com/office/drawing/2014/main" id="{9AA8CDCF-E7C0-5D25-F0B7-3DF15FF1E6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62460" y="1951399"/>
            <a:ext cx="492829" cy="492829"/>
          </a:xfrm>
          <a:prstGeom prst="rect">
            <a:avLst/>
          </a:prstGeom>
        </p:spPr>
      </p:pic>
      <p:pic>
        <p:nvPicPr>
          <p:cNvPr id="12" name="Graphic 11" descr="Coconut with solid fill">
            <a:extLst>
              <a:ext uri="{FF2B5EF4-FFF2-40B4-BE49-F238E27FC236}">
                <a16:creationId xmlns:a16="http://schemas.microsoft.com/office/drawing/2014/main" id="{255032C7-D24A-E646-F814-36152BE705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82635" y="2942738"/>
            <a:ext cx="492829" cy="492829"/>
          </a:xfrm>
          <a:prstGeom prst="rect">
            <a:avLst/>
          </a:prstGeom>
        </p:spPr>
      </p:pic>
      <p:pic>
        <p:nvPicPr>
          <p:cNvPr id="13" name="Graphic 12" descr="Coconut with solid fill">
            <a:extLst>
              <a:ext uri="{FF2B5EF4-FFF2-40B4-BE49-F238E27FC236}">
                <a16:creationId xmlns:a16="http://schemas.microsoft.com/office/drawing/2014/main" id="{EF00CE6D-D9A3-FB82-0B03-10F14AC84C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18324" y="2942738"/>
            <a:ext cx="492829" cy="492829"/>
          </a:xfrm>
          <a:prstGeom prst="rect">
            <a:avLst/>
          </a:prstGeom>
        </p:spPr>
      </p:pic>
      <p:pic>
        <p:nvPicPr>
          <p:cNvPr id="14" name="Graphic 13" descr="Coconut with solid fill">
            <a:extLst>
              <a:ext uri="{FF2B5EF4-FFF2-40B4-BE49-F238E27FC236}">
                <a16:creationId xmlns:a16="http://schemas.microsoft.com/office/drawing/2014/main" id="{73092924-D6F1-80EF-E8CD-EDFF1017FC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62460" y="1951398"/>
            <a:ext cx="492829" cy="492829"/>
          </a:xfrm>
          <a:prstGeom prst="rect">
            <a:avLst/>
          </a:prstGeom>
        </p:spPr>
      </p:pic>
      <p:pic>
        <p:nvPicPr>
          <p:cNvPr id="15" name="Graphic 14" descr="Coconut with solid fill">
            <a:extLst>
              <a:ext uri="{FF2B5EF4-FFF2-40B4-BE49-F238E27FC236}">
                <a16:creationId xmlns:a16="http://schemas.microsoft.com/office/drawing/2014/main" id="{FD503598-42E9-C761-A918-FE40456A6E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62459" y="1951398"/>
            <a:ext cx="492829" cy="492829"/>
          </a:xfrm>
          <a:prstGeom prst="rect">
            <a:avLst/>
          </a:prstGeom>
        </p:spPr>
      </p:pic>
      <p:pic>
        <p:nvPicPr>
          <p:cNvPr id="16" name="Graphic 15" descr="Coconut with solid fill">
            <a:extLst>
              <a:ext uri="{FF2B5EF4-FFF2-40B4-BE49-F238E27FC236}">
                <a16:creationId xmlns:a16="http://schemas.microsoft.com/office/drawing/2014/main" id="{CC893F10-6C03-245F-4A49-E69F5CD1D6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55061" y="3860097"/>
            <a:ext cx="492829" cy="492829"/>
          </a:xfrm>
          <a:prstGeom prst="rect">
            <a:avLst/>
          </a:prstGeom>
        </p:spPr>
      </p:pic>
      <p:pic>
        <p:nvPicPr>
          <p:cNvPr id="17" name="Graphic 16" descr="Coconut with solid fill">
            <a:extLst>
              <a:ext uri="{FF2B5EF4-FFF2-40B4-BE49-F238E27FC236}">
                <a16:creationId xmlns:a16="http://schemas.microsoft.com/office/drawing/2014/main" id="{7ECD1C1F-064C-3AC0-8BCA-B85ED5869C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034168" y="1951398"/>
            <a:ext cx="492829" cy="492829"/>
          </a:xfrm>
          <a:prstGeom prst="rect">
            <a:avLst/>
          </a:prstGeom>
        </p:spPr>
      </p:pic>
      <p:pic>
        <p:nvPicPr>
          <p:cNvPr id="18" name="Graphic 17" descr="Coconut with solid fill">
            <a:extLst>
              <a:ext uri="{FF2B5EF4-FFF2-40B4-BE49-F238E27FC236}">
                <a16:creationId xmlns:a16="http://schemas.microsoft.com/office/drawing/2014/main" id="{E47234BE-1E5E-5480-194B-5F7DA495B7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69857" y="1951398"/>
            <a:ext cx="492829" cy="492829"/>
          </a:xfrm>
          <a:prstGeom prst="rect">
            <a:avLst/>
          </a:prstGeom>
        </p:spPr>
      </p:pic>
      <p:pic>
        <p:nvPicPr>
          <p:cNvPr id="19" name="Graphic 18" descr="Coconut with solid fill">
            <a:extLst>
              <a:ext uri="{FF2B5EF4-FFF2-40B4-BE49-F238E27FC236}">
                <a16:creationId xmlns:a16="http://schemas.microsoft.com/office/drawing/2014/main" id="{44537B98-F49C-C4E4-9DB7-90A459DCC0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10925" y="4725669"/>
            <a:ext cx="492829" cy="492829"/>
          </a:xfrm>
          <a:prstGeom prst="rect">
            <a:avLst/>
          </a:prstGeom>
        </p:spPr>
      </p:pic>
      <p:pic>
        <p:nvPicPr>
          <p:cNvPr id="20" name="Graphic 19" descr="Coconut with solid fill">
            <a:extLst>
              <a:ext uri="{FF2B5EF4-FFF2-40B4-BE49-F238E27FC236}">
                <a16:creationId xmlns:a16="http://schemas.microsoft.com/office/drawing/2014/main" id="{8760F9B3-8192-E8B3-EA60-B53E86AC2C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034168" y="3756524"/>
            <a:ext cx="492829" cy="492829"/>
          </a:xfrm>
          <a:prstGeom prst="rect">
            <a:avLst/>
          </a:prstGeom>
        </p:spPr>
      </p:pic>
      <p:pic>
        <p:nvPicPr>
          <p:cNvPr id="21" name="Graphic 20" descr="Coconut with solid fill">
            <a:extLst>
              <a:ext uri="{FF2B5EF4-FFF2-40B4-BE49-F238E27FC236}">
                <a16:creationId xmlns:a16="http://schemas.microsoft.com/office/drawing/2014/main" id="{D4A8DE2B-5165-17F7-DE60-87DE189446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82635" y="4725670"/>
            <a:ext cx="492829" cy="492829"/>
          </a:xfrm>
          <a:prstGeom prst="rect">
            <a:avLst/>
          </a:prstGeom>
        </p:spPr>
      </p:pic>
      <p:pic>
        <p:nvPicPr>
          <p:cNvPr id="25" name="Graphic 24" descr="Beer with solid fill">
            <a:extLst>
              <a:ext uri="{FF2B5EF4-FFF2-40B4-BE49-F238E27FC236}">
                <a16:creationId xmlns:a16="http://schemas.microsoft.com/office/drawing/2014/main" id="{836FFEAF-6EB8-ED4C-E4D6-AB7AF74468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396485" y="2560234"/>
            <a:ext cx="386736" cy="431441"/>
          </a:xfrm>
          <a:prstGeom prst="rect">
            <a:avLst/>
          </a:prstGeom>
        </p:spPr>
      </p:pic>
      <p:pic>
        <p:nvPicPr>
          <p:cNvPr id="30" name="Graphic 29" descr="Beer with solid fill">
            <a:extLst>
              <a:ext uri="{FF2B5EF4-FFF2-40B4-BE49-F238E27FC236}">
                <a16:creationId xmlns:a16="http://schemas.microsoft.com/office/drawing/2014/main" id="{D5D62231-3A5C-380E-7858-3A7A2DD1BA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772900" y="2987236"/>
            <a:ext cx="477915" cy="470517"/>
          </a:xfrm>
          <a:prstGeom prst="rect">
            <a:avLst/>
          </a:prstGeom>
        </p:spPr>
      </p:pic>
      <p:pic>
        <p:nvPicPr>
          <p:cNvPr id="34" name="Graphic 33" descr="Beer with solid fill">
            <a:extLst>
              <a:ext uri="{FF2B5EF4-FFF2-40B4-BE49-F238E27FC236}">
                <a16:creationId xmlns:a16="http://schemas.microsoft.com/office/drawing/2014/main" id="{F5D2F5F6-5880-0FA1-A900-5C8B44971C0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289502" y="2476769"/>
            <a:ext cx="477915" cy="470517"/>
          </a:xfrm>
          <a:prstGeom prst="rect">
            <a:avLst/>
          </a:prstGeom>
        </p:spPr>
      </p:pic>
      <p:pic>
        <p:nvPicPr>
          <p:cNvPr id="35" name="Graphic 34" descr="Beer with solid fill">
            <a:extLst>
              <a:ext uri="{FF2B5EF4-FFF2-40B4-BE49-F238E27FC236}">
                <a16:creationId xmlns:a16="http://schemas.microsoft.com/office/drawing/2014/main" id="{4D48ED5F-B6CA-FB2F-98AD-2F9D383260D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696395" y="2987235"/>
            <a:ext cx="477915" cy="470517"/>
          </a:xfrm>
          <a:prstGeom prst="rect">
            <a:avLst/>
          </a:prstGeom>
        </p:spPr>
      </p:pic>
      <p:pic>
        <p:nvPicPr>
          <p:cNvPr id="36" name="Graphic 35" descr="Beer with solid fill">
            <a:extLst>
              <a:ext uri="{FF2B5EF4-FFF2-40B4-BE49-F238E27FC236}">
                <a16:creationId xmlns:a16="http://schemas.microsoft.com/office/drawing/2014/main" id="{7B324D71-802C-ED00-5568-21C1B66083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402997" y="4333682"/>
            <a:ext cx="477915" cy="470517"/>
          </a:xfrm>
          <a:prstGeom prst="rect">
            <a:avLst/>
          </a:prstGeom>
        </p:spPr>
      </p:pic>
      <p:pic>
        <p:nvPicPr>
          <p:cNvPr id="37" name="Graphic 36" descr="Beer with solid fill">
            <a:extLst>
              <a:ext uri="{FF2B5EF4-FFF2-40B4-BE49-F238E27FC236}">
                <a16:creationId xmlns:a16="http://schemas.microsoft.com/office/drawing/2014/main" id="{402C21F8-8E02-0D89-724B-3D1B394B95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772900" y="4969914"/>
            <a:ext cx="477915" cy="470517"/>
          </a:xfrm>
          <a:prstGeom prst="rect">
            <a:avLst/>
          </a:prstGeom>
        </p:spPr>
      </p:pic>
      <p:pic>
        <p:nvPicPr>
          <p:cNvPr id="38" name="Graphic 37" descr="Beer with solid fill">
            <a:extLst>
              <a:ext uri="{FF2B5EF4-FFF2-40B4-BE49-F238E27FC236}">
                <a16:creationId xmlns:a16="http://schemas.microsoft.com/office/drawing/2014/main" id="{07629FD3-C134-806F-579B-8D1BA29D39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696395" y="4969914"/>
            <a:ext cx="477915" cy="470517"/>
          </a:xfrm>
          <a:prstGeom prst="rect">
            <a:avLst/>
          </a:prstGeom>
        </p:spPr>
      </p:pic>
      <p:pic>
        <p:nvPicPr>
          <p:cNvPr id="48" name="Content Placeholder 4" descr="Martini with solid fill">
            <a:extLst>
              <a:ext uri="{FF2B5EF4-FFF2-40B4-BE49-F238E27FC236}">
                <a16:creationId xmlns:a16="http://schemas.microsoft.com/office/drawing/2014/main" id="{564D4BA1-137C-D12C-D0E8-917763CEE20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668783" y="1991865"/>
            <a:ext cx="618478" cy="529702"/>
          </a:xfrm>
          <a:prstGeom prst="rect">
            <a:avLst/>
          </a:prstGeom>
        </p:spPr>
      </p:pic>
      <p:pic>
        <p:nvPicPr>
          <p:cNvPr id="52" name="Content Placeholder 4" descr="Martini with solid fill">
            <a:extLst>
              <a:ext uri="{FF2B5EF4-FFF2-40B4-BE49-F238E27FC236}">
                <a16:creationId xmlns:a16="http://schemas.microsoft.com/office/drawing/2014/main" id="{A55AEE45-DB8E-CB85-8D20-AE798409954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533094" y="1991866"/>
            <a:ext cx="618478" cy="529702"/>
          </a:xfrm>
          <a:prstGeom prst="rect">
            <a:avLst/>
          </a:prstGeom>
        </p:spPr>
      </p:pic>
      <p:pic>
        <p:nvPicPr>
          <p:cNvPr id="53" name="Content Placeholder 4" descr="Martini with solid fill">
            <a:extLst>
              <a:ext uri="{FF2B5EF4-FFF2-40B4-BE49-F238E27FC236}">
                <a16:creationId xmlns:a16="http://schemas.microsoft.com/office/drawing/2014/main" id="{A31E870E-AA1F-7471-AE13-52D42B68722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661385" y="3863575"/>
            <a:ext cx="618478" cy="529702"/>
          </a:xfrm>
          <a:prstGeom prst="rect">
            <a:avLst/>
          </a:prstGeom>
        </p:spPr>
      </p:pic>
      <p:pic>
        <p:nvPicPr>
          <p:cNvPr id="54" name="Content Placeholder 4" descr="Martini with solid fill">
            <a:extLst>
              <a:ext uri="{FF2B5EF4-FFF2-40B4-BE49-F238E27FC236}">
                <a16:creationId xmlns:a16="http://schemas.microsoft.com/office/drawing/2014/main" id="{73469695-732F-942C-679E-60826642865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532968" y="3842898"/>
            <a:ext cx="618478" cy="529702"/>
          </a:xfrm>
          <a:prstGeom prst="rect">
            <a:avLst/>
          </a:prstGeom>
        </p:spPr>
      </p:pic>
      <p:pic>
        <p:nvPicPr>
          <p:cNvPr id="55" name="Content Placeholder 4" descr="Martini with solid fill">
            <a:extLst>
              <a:ext uri="{FF2B5EF4-FFF2-40B4-BE49-F238E27FC236}">
                <a16:creationId xmlns:a16="http://schemas.microsoft.com/office/drawing/2014/main" id="{65FEC2C0-2984-BF32-E532-D1B9AC442F1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226865" y="4442078"/>
            <a:ext cx="618478" cy="52970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247EE19-005B-7DED-1D95-3D8583327430}"/>
              </a:ext>
            </a:extLst>
          </p:cNvPr>
          <p:cNvSpPr txBox="1"/>
          <p:nvPr/>
        </p:nvSpPr>
        <p:spPr>
          <a:xfrm>
            <a:off x="8032676" y="5550343"/>
            <a:ext cx="3959794" cy="98488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/>
              <a:t>Source without alcohol symbols:</a:t>
            </a:r>
            <a:r>
              <a:rPr lang="en-US"/>
              <a:t> </a:t>
            </a:r>
            <a:endParaRPr lang="en-US">
              <a:solidFill>
                <a:srgbClr val="000000"/>
              </a:solidFill>
              <a:latin typeface="Trebuchet MS" panose="020B0603020202020204"/>
              <a:cs typeface="Arial"/>
            </a:endParaRPr>
          </a:p>
          <a:p>
            <a:r>
              <a:rPr lang="en-US" sz="1000">
                <a:solidFill>
                  <a:srgbClr val="222222"/>
                </a:solidFill>
                <a:highlight>
                  <a:srgbClr val="FFFFFF"/>
                </a:highlight>
                <a:latin typeface="Arial"/>
                <a:cs typeface="Arial"/>
              </a:rPr>
              <a:t>Holme, P., &amp; Newman, M. E. (2006). Nonequilibrium phase transition in the coevolution of networks and opinions. </a:t>
            </a:r>
            <a:r>
              <a:rPr lang="en-US" sz="1000" i="1">
                <a:solidFill>
                  <a:srgbClr val="222222"/>
                </a:solidFill>
                <a:latin typeface="Arial"/>
                <a:cs typeface="Arial"/>
              </a:rPr>
              <a:t>Physical Review E—Statistical, Nonlinear, and Soft Matter Physics</a:t>
            </a:r>
            <a:r>
              <a:rPr lang="en-US" sz="1000">
                <a:solidFill>
                  <a:srgbClr val="222222"/>
                </a:solidFill>
                <a:highlight>
                  <a:srgbClr val="FFFFFF"/>
                </a:highlight>
                <a:latin typeface="Arial"/>
                <a:cs typeface="Arial"/>
              </a:rPr>
              <a:t>, </a:t>
            </a:r>
            <a:r>
              <a:rPr lang="en-US" sz="1000" i="1">
                <a:solidFill>
                  <a:srgbClr val="222222"/>
                </a:solidFill>
                <a:latin typeface="Arial"/>
                <a:cs typeface="Arial"/>
              </a:rPr>
              <a:t>74</a:t>
            </a:r>
            <a:r>
              <a:rPr lang="en-US" sz="1000">
                <a:solidFill>
                  <a:srgbClr val="222222"/>
                </a:solidFill>
                <a:highlight>
                  <a:srgbClr val="FFFFFF"/>
                </a:highlight>
                <a:latin typeface="Arial"/>
                <a:cs typeface="Arial"/>
              </a:rPr>
              <a:t>(5), 056108.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0712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A76237-ACBF-587A-B469-47E8BB8869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878280" cy="1332961"/>
          </a:xfrm>
        </p:spPr>
        <p:txBody>
          <a:bodyPr/>
          <a:lstStyle/>
          <a:p>
            <a:r>
              <a:rPr lang="en-US"/>
              <a:t>Community size distribution p(s)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77EB34E-5715-6DA6-9DA4-A0C1E02157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05335" y="72187"/>
            <a:ext cx="5580650" cy="678549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6C6FF54-C6E7-B7C5-FC32-C4B3326F8481}"/>
                  </a:ext>
                </a:extLst>
              </p:cNvPr>
              <p:cNvSpPr txBox="1"/>
              <p:nvPr/>
            </p:nvSpPr>
            <p:spPr>
              <a:xfrm>
                <a:off x="917359" y="1982679"/>
                <a:ext cx="4897514" cy="31393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endParaRPr lang="en-US"/>
              </a:p>
              <a:p>
                <a:pPr marL="285750" indent="-285750">
                  <a:buFont typeface="Arial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</m:oMath>
                </a14:m>
                <a:r>
                  <a:rPr lang="en-US"/>
                  <a:t> = 0.04, P(s) drops off quickly, fragmentation</a:t>
                </a:r>
              </a:p>
              <a:p>
                <a:pPr marL="285750" indent="-285750">
                  <a:buFont typeface="Arial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ϕ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c</m:t>
                        </m:r>
                      </m:sub>
                    </m:sSub>
                  </m:oMath>
                </a14:m>
                <a:r>
                  <a:rPr lang="en-US">
                    <a:latin typeface="Trebuchet MS" panose="020B0603020202020204"/>
                    <a:ea typeface="Cambria Math"/>
                    <a:cs typeface="+mn-lt"/>
                  </a:rPr>
                  <a:t> = 0.458,</a:t>
                </a:r>
              </a:p>
              <a:p>
                <a:pPr marL="742950" lvl="1" indent="-285750">
                  <a:buFont typeface="Courier New"/>
                  <a:buChar char="o"/>
                </a:pPr>
                <a:r>
                  <a:rPr lang="en-US" err="1">
                    <a:latin typeface="Trebuchet MS" panose="020B0603020202020204"/>
                    <a:ea typeface="Cambria Math"/>
                    <a:cs typeface="+mn-lt"/>
                  </a:rPr>
                  <a:t>Powerlaw</a:t>
                </a:r>
                <a:r>
                  <a:rPr lang="en-US">
                    <a:latin typeface="Trebuchet MS" panose="020B0603020202020204"/>
                    <a:ea typeface="Cambria Math"/>
                    <a:cs typeface="+mn-lt"/>
                  </a:rPr>
                  <a:t> distribution</a:t>
                </a:r>
              </a:p>
              <a:p>
                <a:pPr marL="742950" lvl="1" indent="-285750">
                  <a:buFont typeface="Courier New"/>
                  <a:buChar char="o"/>
                </a:pPr>
                <a:r>
                  <a:rPr lang="en-US">
                    <a:latin typeface="Trebuchet MS" panose="020B0603020202020204"/>
                    <a:ea typeface="Cambria Math"/>
                    <a:cs typeface="+mn-lt"/>
                  </a:rPr>
                  <a:t>Phase transition between fragmentation and consensus</a:t>
                </a:r>
              </a:p>
              <a:p>
                <a:pPr marL="285750" indent="-285750">
                  <a:buFont typeface="Arial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  <m: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>
                    <a:latin typeface="Trebuchet MS" panose="020B0603020202020204"/>
                    <a:ea typeface="Cambria Math"/>
                    <a:cs typeface="+mn-lt"/>
                  </a:rPr>
                  <a:t>= 0.96 one giant component plus few small ones -&gt; consensus</a:t>
                </a:r>
              </a:p>
              <a:p>
                <a:pPr marL="285750" indent="-285750">
                  <a:buFont typeface="Arial"/>
                  <a:buChar char="•"/>
                </a:pPr>
                <a:endParaRPr lang="en-US">
                  <a:latin typeface="Trebuchet MS" panose="020B0603020202020204"/>
                  <a:ea typeface="Cambria Math"/>
                  <a:cs typeface="+mn-lt"/>
                </a:endParaRPr>
              </a:p>
              <a:p>
                <a:pPr marL="285750" indent="-285750">
                  <a:buFont typeface="Arial"/>
                  <a:buChar char="•"/>
                </a:pPr>
                <a:endParaRPr lang="en-US">
                  <a:latin typeface="Trebuchet MS" panose="020B0603020202020204"/>
                  <a:ea typeface="Cambria Math"/>
                  <a:cs typeface="+mn-lt"/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6C6FF54-C6E7-B7C5-FC32-C4B3326F84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359" y="1982679"/>
                <a:ext cx="4897514" cy="3139321"/>
              </a:xfrm>
              <a:prstGeom prst="rect">
                <a:avLst/>
              </a:prstGeom>
              <a:blipFill>
                <a:blip r:embed="rId3"/>
                <a:stretch>
                  <a:fillRect l="-74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284703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6EBD4-A7A4-D87D-22E1-519570E2D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 Heterogeneous Network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6C8A06A-8551-D0AD-85F6-0C09211EBCB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 vert="horz" lIns="91440" tIns="45720" rIns="91440" bIns="45720" rtlCol="0" anchor="t">
                <a:normAutofit/>
              </a:bodyPr>
              <a:lstStyle/>
              <a:p>
                <a:r>
                  <a:rPr lang="en-IN" sz="1800"/>
                  <a:t>Traditional opinion models (like Holme-Newman) assume </a:t>
                </a:r>
                <a:r>
                  <a:rPr lang="en-IN" sz="1800" b="1"/>
                  <a:t>Homogeneity </a:t>
                </a:r>
                <a:r>
                  <a:rPr lang="en-IN" sz="1800"/>
                  <a:t>but real societies contain </a:t>
                </a:r>
                <a:r>
                  <a:rPr lang="en-IN" sz="1800" b="1"/>
                  <a:t>Heterogeneity</a:t>
                </a:r>
                <a:r>
                  <a:rPr lang="en-IN" sz="1800"/>
                  <a:t>.</a:t>
                </a:r>
              </a:p>
              <a:p>
                <a:r>
                  <a:rPr lang="en-GB" sz="1800"/>
                  <a:t>We</a:t>
                </a:r>
                <a:r>
                  <a:rPr lang="en-IN" sz="1800"/>
                  <a:t> characterize agents by two properties: Rewiring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1" smtClean="0">
                        <a:latin typeface="Cambria Math" panose="02040503050406030204" pitchFamily="18" charset="0"/>
                      </a:rPr>
                      <m:t>ϕ</m:t>
                    </m:r>
                  </m:oMath>
                </a14:m>
                <a:r>
                  <a:rPr lang="en-IN" sz="1800"/>
                  <a:t>)and </a:t>
                </a:r>
                <a:r>
                  <a:rPr lang="en-IN" sz="1800" err="1"/>
                  <a:t>Stubornness</a:t>
                </a:r>
                <a:r>
                  <a:rPr lang="en-IN" sz="1800"/>
                  <a:t>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1" smtClean="0">
                        <a:latin typeface="Cambria Math" panose="02040503050406030204" pitchFamily="18" charset="0"/>
                      </a:rPr>
                      <m:t>γ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1800"/>
                  <a:t>.</a:t>
                </a:r>
              </a:p>
              <a:p>
                <a:pPr marL="800100" lvl="1" indent="-342900">
                  <a:buFont typeface="+mj-lt"/>
                  <a:buAutoNum type="arabicPeriod"/>
                </a:pPr>
                <a:r>
                  <a:rPr lang="en-GB" sz="1400"/>
                  <a:t>Soft Agents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%</m:t>
                        </m:r>
                      </m:e>
                    </m:d>
                  </m:oMath>
                </a14:m>
                <a:endParaRPr lang="en-US" sz="1400" b="0"/>
              </a:p>
              <a:p>
                <a:pPr marL="800100" lvl="1" indent="-342900">
                  <a:buFont typeface="+mj-lt"/>
                  <a:buAutoNum type="arabicPeriod"/>
                </a:pPr>
                <a:r>
                  <a:rPr lang="en-US" sz="1400" b="0"/>
                  <a:t>Neutral Agents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𝜙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= 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45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𝛾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50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%</m:t>
                        </m:r>
                      </m:e>
                    </m:d>
                  </m:oMath>
                </a14:m>
                <a:endParaRPr lang="en-US" sz="1400" b="0"/>
              </a:p>
              <a:p>
                <a:pPr marL="800100" lvl="1" indent="-342900">
                  <a:buFont typeface="+mj-lt"/>
                  <a:buAutoNum type="arabicPeriod"/>
                </a:pPr>
                <a:r>
                  <a:rPr lang="en-US" sz="1400"/>
                  <a:t>Extreme Agents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𝜙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= 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𝛾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100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%</m:t>
                        </m:r>
                      </m:e>
                    </m:d>
                  </m:oMath>
                </a14:m>
                <a:endParaRPr lang="en-US" sz="1400" b="0"/>
              </a:p>
              <a:p>
                <a:r>
                  <a:rPr lang="en-IN" sz="1800"/>
                  <a:t>We study the structure of resulting communities as Cluster size distribution P(s).</a:t>
                </a:r>
              </a:p>
              <a:p>
                <a:r>
                  <a:rPr lang="en-IN" sz="1800"/>
                  <a:t>As rewiring tendency increases, the network shifts from large communities to many smaller communities.</a:t>
                </a:r>
              </a:p>
              <a:p>
                <a:r>
                  <a:rPr lang="en-IN" sz="1800"/>
                  <a:t>Near the transition, community sizes become scale free.</a:t>
                </a:r>
                <a:endParaRPr lang="ar-AE" sz="180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6C8A06A-8551-D0AD-85F6-0C09211EBCB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406" t="-140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255916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AD89D4-953F-7B7D-2FC9-028AE7BDB7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F9DAA-24A4-D3B6-1386-7D3BA465C1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Power Law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BC1CD67-0549-C385-BD66-E0E78A5EFDE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2739" y="1713883"/>
                <a:ext cx="5257800" cy="4486275"/>
              </a:xfrm>
            </p:spPr>
            <p:txBody>
              <a:bodyPr vert="horz" lIns="91440" tIns="45720" rIns="91440" bIns="45720" rtlCol="0" anchor="t">
                <a:normAutofit lnSpcReduction="10000"/>
              </a:bodyPr>
              <a:lstStyle/>
              <a:p>
                <a:r>
                  <a:rPr lang="en-US" sz="1800"/>
                  <a:t>We plot cluster size (s): </a:t>
                </a:r>
                <a:r>
                  <a:rPr lang="en-IN" sz="1800"/>
                  <a:t>number of agents in one connected group versus P(s): how common clusters of size ‘s’ are</a:t>
                </a:r>
              </a:p>
              <a:p>
                <a:r>
                  <a:rPr lang="en-IN" sz="1800"/>
                  <a:t>This matters for heterogeneity because different agent types create mixed </a:t>
                </a:r>
                <a:r>
                  <a:rPr lang="en-IN" sz="1800" err="1"/>
                  <a:t>behaviors</a:t>
                </a:r>
                <a:r>
                  <a:rPr lang="en-IN" sz="1800"/>
                  <a:t>. Some agents “hold” positions while other “re-wire” aggressively. </a:t>
                </a:r>
              </a:p>
              <a:p>
                <a:r>
                  <a:rPr lang="en-IN" sz="1800"/>
                  <a:t>Together they reshape the entire distribution, not just an average outcome.</a:t>
                </a:r>
              </a:p>
              <a:p>
                <a:r>
                  <a:rPr lang="en-IN" sz="1800"/>
                  <a:t>At the critical rewiring probability</a:t>
                </a:r>
                <a:r>
                  <a:rPr lang="en-US" sz="180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800" b="0" i="1" smtClean="0">
                            <a:latin typeface="Cambria Math" panose="02040503050406030204" pitchFamily="18" charset="0"/>
                          </a:rPr>
                          <m:t>ϕ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800" b="0" i="1" smtClean="0">
                            <a:latin typeface="Cambria Math" panose="02040503050406030204" pitchFamily="18" charset="0"/>
                          </a:rPr>
                          <m:t>c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323</m:t>
                    </m:r>
                  </m:oMath>
                </a14:m>
                <a:r>
                  <a:rPr lang="ar-AE" sz="1800"/>
                  <a:t> </a:t>
                </a:r>
                <a:r>
                  <a:rPr lang="en-US" sz="1800"/>
                  <a:t> </a:t>
                </a:r>
                <a:r>
                  <a:rPr lang="en-IN" sz="1800"/>
                  <a:t>the system becomes </a:t>
                </a:r>
                <a:r>
                  <a:rPr lang="en-IN" sz="1800" b="1"/>
                  <a:t>scale-free</a:t>
                </a:r>
                <a:r>
                  <a:rPr lang="en-IN" sz="1800"/>
                  <a:t>: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∝ </m:t>
                    </m:r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800" b="0" i="1" smtClean="0">
                            <a:latin typeface="Cambria Math" panose="02040503050406030204" pitchFamily="18" charset="0"/>
                          </a:rPr>
                          <m:t>s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sz="1800" b="0" i="1" smtClean="0">
                            <a:latin typeface="Cambria Math" panose="02040503050406030204" pitchFamily="18" charset="0"/>
                          </a:rPr>
                          <m:t>τ</m:t>
                        </m:r>
                      </m:sup>
                    </m:sSup>
                  </m:oMath>
                </a14:m>
                <a:r>
                  <a:rPr lang="en-US" sz="1800"/>
                  <a:t> </a:t>
                </a:r>
              </a:p>
              <a:p>
                <a:r>
                  <a:rPr lang="en-US" sz="1800"/>
                  <a:t>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800" i="1">
                            <a:latin typeface="Cambria Math" panose="02040503050406030204" pitchFamily="18" charset="0"/>
                          </a:rPr>
                          <m:t>ϕ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800" i="1">
                            <a:latin typeface="Cambria Math" panose="02040503050406030204" pitchFamily="18" charset="0"/>
                          </a:rPr>
                          <m:t>c</m:t>
                        </m:r>
                      </m:sub>
                    </m:sSub>
                  </m:oMath>
                </a14:m>
                <a:r>
                  <a:rPr lang="ar-AE" sz="1800"/>
                  <a:t> </a:t>
                </a:r>
                <a:r>
                  <a:rPr lang="en-US" sz="1800"/>
                  <a:t>for heterogenous is lower than the homogenous model is because </a:t>
                </a:r>
                <a:r>
                  <a:rPr lang="en-IN" sz="1800"/>
                  <a:t>the society polarizes/sorts into separate groups faster with the presence of extremists, so we reach the critical </a:t>
                </a:r>
                <a:r>
                  <a:rPr lang="en-IN" sz="1800" err="1"/>
                  <a:t>behavior</a:t>
                </a:r>
                <a:r>
                  <a:rPr lang="en-IN" sz="1800"/>
                  <a:t> at a lower rewiring probability</a:t>
                </a:r>
                <a:endParaRPr lang="ar-AE" sz="180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BC1CD67-0549-C385-BD66-E0E78A5EFDE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2739" y="1713883"/>
                <a:ext cx="5257800" cy="4486275"/>
              </a:xfrm>
              <a:blipFill>
                <a:blip r:embed="rId2"/>
                <a:stretch>
                  <a:fillRect l="-812" t="-2038" r="-174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graph of a function&#10;&#10;AI-generated content may be incorrect.">
            <a:extLst>
              <a:ext uri="{FF2B5EF4-FFF2-40B4-BE49-F238E27FC236}">
                <a16:creationId xmlns:a16="http://schemas.microsoft.com/office/drawing/2014/main" id="{C9D194B4-EC89-0C27-2FF9-E9AFF02DC1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6991" y="2637255"/>
            <a:ext cx="6255009" cy="38369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74E9759-7350-A110-492C-293C6E8CE9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8502" y="541175"/>
            <a:ext cx="6096000" cy="2096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323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Trebuchet MS">
      <a:majorFont>
        <a:latin typeface="Trebuchet MS" panose="020B0603020202020204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4235</TotalTime>
  <Words>759</Words>
  <Application>Microsoft Office PowerPoint</Application>
  <PresentationFormat>Widescreen</PresentationFormat>
  <Paragraphs>78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Arial</vt:lpstr>
      <vt:lpstr>Calibri</vt:lpstr>
      <vt:lpstr>Cambria Math</vt:lpstr>
      <vt:lpstr>Courier New</vt:lpstr>
      <vt:lpstr>Trebuchet MS</vt:lpstr>
      <vt:lpstr>Wingdings</vt:lpstr>
      <vt:lpstr>Office Theme</vt:lpstr>
      <vt:lpstr>The power of the 1% How just a few mediators keep society together </vt:lpstr>
      <vt:lpstr>What is your drink preference?</vt:lpstr>
      <vt:lpstr>Can the network reach consensus?</vt:lpstr>
      <vt:lpstr>Can the network reach consensus?</vt:lpstr>
      <vt:lpstr>Research Question(s)</vt:lpstr>
      <vt:lpstr>Base Model: Coevolution of opinions and connections</vt:lpstr>
      <vt:lpstr>Community size distribution p(s)</vt:lpstr>
      <vt:lpstr> Heterogeneous Network</vt:lpstr>
      <vt:lpstr>Power Law</vt:lpstr>
      <vt:lpstr>Estimating Φ_c</vt:lpstr>
      <vt:lpstr> Statistical Analysis</vt:lpstr>
      <vt:lpstr>Q2: Adding Mediators </vt:lpstr>
      <vt:lpstr>Results: Adding Mediators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Roza Bracic</dc:creator>
  <cp:lastModifiedBy>Roza Bracic</cp:lastModifiedBy>
  <cp:revision>2</cp:revision>
  <dcterms:created xsi:type="dcterms:W3CDTF">2026-01-27T12:04:29Z</dcterms:created>
  <dcterms:modified xsi:type="dcterms:W3CDTF">2026-01-30T10:40:05Z</dcterms:modified>
</cp:coreProperties>
</file>